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6" r:id="rId2"/>
    <p:sldId id="341" r:id="rId3"/>
    <p:sldId id="352" r:id="rId4"/>
    <p:sldId id="348" r:id="rId5"/>
    <p:sldId id="360" r:id="rId6"/>
    <p:sldId id="393" r:id="rId7"/>
    <p:sldId id="362" r:id="rId8"/>
    <p:sldId id="447" r:id="rId9"/>
    <p:sldId id="351" r:id="rId10"/>
    <p:sldId id="364" r:id="rId11"/>
    <p:sldId id="413" r:id="rId12"/>
    <p:sldId id="414" r:id="rId13"/>
    <p:sldId id="415" r:id="rId14"/>
    <p:sldId id="448" r:id="rId15"/>
    <p:sldId id="425" r:id="rId16"/>
    <p:sldId id="426" r:id="rId17"/>
    <p:sldId id="423" r:id="rId18"/>
    <p:sldId id="424" r:id="rId19"/>
    <p:sldId id="442" r:id="rId20"/>
    <p:sldId id="438" r:id="rId21"/>
    <p:sldId id="446" r:id="rId22"/>
    <p:sldId id="445" r:id="rId23"/>
    <p:sldId id="449" r:id="rId24"/>
    <p:sldId id="427" r:id="rId25"/>
    <p:sldId id="437" r:id="rId26"/>
    <p:sldId id="436" r:id="rId27"/>
    <p:sldId id="439" r:id="rId28"/>
    <p:sldId id="450" r:id="rId29"/>
    <p:sldId id="350" r:id="rId30"/>
    <p:sldId id="451" r:id="rId31"/>
    <p:sldId id="27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29">
          <p15:clr>
            <a:srgbClr val="A4A3A4"/>
          </p15:clr>
        </p15:guide>
        <p15:guide id="2" pos="7197">
          <p15:clr>
            <a:srgbClr val="A4A3A4"/>
          </p15:clr>
        </p15:guide>
        <p15:guide id="3" orient="horz" pos="630">
          <p15:clr>
            <a:srgbClr val="A4A3A4"/>
          </p15:clr>
        </p15:guide>
        <p15:guide id="4" orient="horz" pos="764">
          <p15:clr>
            <a:srgbClr val="A4A3A4"/>
          </p15:clr>
        </p15:guide>
        <p15:guide id="5" orient="horz" pos="391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w k" initials="jk" lastIdx="1" clrIdx="0">
    <p:extLst>
      <p:ext uri="{19B8F6BF-5375-455C-9EA6-DF929625EA0E}">
        <p15:presenceInfo xmlns:p15="http://schemas.microsoft.com/office/powerpoint/2012/main" userId="74ff99aa023fa17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0000"/>
    <a:srgbClr val="4472C4"/>
    <a:srgbClr val="CFD5EA"/>
    <a:srgbClr val="E9EBF5"/>
    <a:srgbClr val="9D03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0" autoAdjust="0"/>
    <p:restoredTop sz="94660"/>
  </p:normalViewPr>
  <p:slideViewPr>
    <p:cSldViewPr snapToGrid="0" showGuides="1">
      <p:cViewPr varScale="1">
        <p:scale>
          <a:sx n="80" d="100"/>
          <a:sy n="80" d="100"/>
        </p:scale>
        <p:origin x="86" y="470"/>
      </p:cViewPr>
      <p:guideLst>
        <p:guide pos="429"/>
        <p:guide pos="7197"/>
        <p:guide orient="horz" pos="630"/>
        <p:guide orient="horz" pos="764"/>
        <p:guide orient="horz" pos="391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D19F0-3D2D-4227-9BAB-CE9CB786A518}" type="datetimeFigureOut">
              <a:rPr lang="zh-CN" altLang="en-US" smtClean="0"/>
              <a:t>2025/3/18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682C6-BE15-415E-9985-CDCE9943C8C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35947C-06DF-8FCA-2BC5-77CEE6DC76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D331FD-20B5-B7C2-8F2F-175FAF20AFA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0EC0150-1A97-37CA-F17B-FB1FF02BF5F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BB67E69-06D6-EF54-EBD6-94322C50EDA0}"/>
              </a:ext>
            </a:extLst>
          </p:cNvPr>
          <p:cNvSpPr>
            <a:spLocks noGrp="1"/>
          </p:cNvSpPr>
          <p:nvPr>
            <p:ph type="sldNum" sz="quarter" idx="5"/>
          </p:nvPr>
        </p:nvSpPr>
        <p:spPr/>
        <p:txBody>
          <a:bodyPr/>
          <a:lstStyle/>
          <a:p>
            <a:fld id="{F05682C6-BE15-415E-9985-CDCE9943C8CC}" type="slidenum">
              <a:rPr lang="zh-CN" altLang="en-US" smtClean="0"/>
              <a:t>11</a:t>
            </a:fld>
            <a:endParaRPr lang="zh-CN" altLang="en-US"/>
          </a:p>
        </p:txBody>
      </p:sp>
    </p:spTree>
    <p:extLst>
      <p:ext uri="{BB962C8B-B14F-4D97-AF65-F5344CB8AC3E}">
        <p14:creationId xmlns:p14="http://schemas.microsoft.com/office/powerpoint/2010/main" val="2462501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12DBD-88DC-3DBD-1119-37703F97B29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31DFB5-F7A6-4780-4C32-B8BC993F073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057B44-DFC2-FF74-D480-229ADD4DBAB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5619B2E-CB85-D30D-92C7-3B232CC3544B}"/>
              </a:ext>
            </a:extLst>
          </p:cNvPr>
          <p:cNvSpPr>
            <a:spLocks noGrp="1"/>
          </p:cNvSpPr>
          <p:nvPr>
            <p:ph type="sldNum" sz="quarter" idx="5"/>
          </p:nvPr>
        </p:nvSpPr>
        <p:spPr/>
        <p:txBody>
          <a:bodyPr/>
          <a:lstStyle/>
          <a:p>
            <a:fld id="{F05682C6-BE15-415E-9985-CDCE9943C8CC}" type="slidenum">
              <a:rPr lang="zh-CN" altLang="en-US" smtClean="0"/>
              <a:t>12</a:t>
            </a:fld>
            <a:endParaRPr lang="zh-CN" altLang="en-US"/>
          </a:p>
        </p:txBody>
      </p:sp>
    </p:spTree>
    <p:extLst>
      <p:ext uri="{BB962C8B-B14F-4D97-AF65-F5344CB8AC3E}">
        <p14:creationId xmlns:p14="http://schemas.microsoft.com/office/powerpoint/2010/main" val="3563012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C53A1-4CDB-B25E-CD4A-86CDEE45E32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E754474-6D53-C64B-E7DF-BAD50BD7359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9AD9A-BFA1-F999-F7E8-99F5F1F4254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3543F79-6429-9F68-289D-77B49767DF5C}"/>
              </a:ext>
            </a:extLst>
          </p:cNvPr>
          <p:cNvSpPr>
            <a:spLocks noGrp="1"/>
          </p:cNvSpPr>
          <p:nvPr>
            <p:ph type="sldNum" sz="quarter" idx="5"/>
          </p:nvPr>
        </p:nvSpPr>
        <p:spPr/>
        <p:txBody>
          <a:bodyPr/>
          <a:lstStyle/>
          <a:p>
            <a:fld id="{F05682C6-BE15-415E-9985-CDCE9943C8CC}" type="slidenum">
              <a:rPr lang="zh-CN" altLang="en-US" smtClean="0"/>
              <a:t>13</a:t>
            </a:fld>
            <a:endParaRPr lang="zh-CN" altLang="en-US"/>
          </a:p>
        </p:txBody>
      </p:sp>
    </p:spTree>
    <p:extLst>
      <p:ext uri="{BB962C8B-B14F-4D97-AF65-F5344CB8AC3E}">
        <p14:creationId xmlns:p14="http://schemas.microsoft.com/office/powerpoint/2010/main" val="1795309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6E503-379B-A836-6E8F-610F2377BCD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8C8611-FE2B-A269-C862-69C33973629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C7F3C1-E4FE-D721-CAD0-92E941980A7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098FDC9-028E-A94F-6151-76F2426209FC}"/>
              </a:ext>
            </a:extLst>
          </p:cNvPr>
          <p:cNvSpPr>
            <a:spLocks noGrp="1"/>
          </p:cNvSpPr>
          <p:nvPr>
            <p:ph type="sldNum" sz="quarter" idx="5"/>
          </p:nvPr>
        </p:nvSpPr>
        <p:spPr/>
        <p:txBody>
          <a:bodyPr/>
          <a:lstStyle/>
          <a:p>
            <a:fld id="{F05682C6-BE15-415E-9985-CDCE9943C8CC}" type="slidenum">
              <a:rPr lang="zh-CN" altLang="en-US" smtClean="0"/>
              <a:t>14</a:t>
            </a:fld>
            <a:endParaRPr lang="zh-CN" altLang="en-US"/>
          </a:p>
        </p:txBody>
      </p:sp>
    </p:spTree>
    <p:extLst>
      <p:ext uri="{BB962C8B-B14F-4D97-AF65-F5344CB8AC3E}">
        <p14:creationId xmlns:p14="http://schemas.microsoft.com/office/powerpoint/2010/main" val="3867507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A9D14-9FBB-AD52-254D-97B8FE0A330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239BA6-7AA5-7DF3-FA42-642CF550410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21C3D9B-8FD4-78FD-EBEB-C3C7AC5A24C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25AAD0F-65E4-BBCE-3658-CC9FE66EE565}"/>
              </a:ext>
            </a:extLst>
          </p:cNvPr>
          <p:cNvSpPr>
            <a:spLocks noGrp="1"/>
          </p:cNvSpPr>
          <p:nvPr>
            <p:ph type="sldNum" sz="quarter" idx="5"/>
          </p:nvPr>
        </p:nvSpPr>
        <p:spPr/>
        <p:txBody>
          <a:bodyPr/>
          <a:lstStyle/>
          <a:p>
            <a:fld id="{F05682C6-BE15-415E-9985-CDCE9943C8CC}" type="slidenum">
              <a:rPr lang="zh-CN" altLang="en-US" smtClean="0"/>
              <a:t>15</a:t>
            </a:fld>
            <a:endParaRPr lang="zh-CN" altLang="en-US"/>
          </a:p>
        </p:txBody>
      </p:sp>
    </p:spTree>
    <p:extLst>
      <p:ext uri="{BB962C8B-B14F-4D97-AF65-F5344CB8AC3E}">
        <p14:creationId xmlns:p14="http://schemas.microsoft.com/office/powerpoint/2010/main" val="370512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C379C-AA62-F495-E88C-DCAC269FF75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DB6788B-941A-E2FB-98BC-7FBA2B3830F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5142CB-5805-201A-C66B-7C2471CA498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A45B302-BA91-C836-1888-263B9C036B99}"/>
              </a:ext>
            </a:extLst>
          </p:cNvPr>
          <p:cNvSpPr>
            <a:spLocks noGrp="1"/>
          </p:cNvSpPr>
          <p:nvPr>
            <p:ph type="sldNum" sz="quarter" idx="5"/>
          </p:nvPr>
        </p:nvSpPr>
        <p:spPr/>
        <p:txBody>
          <a:bodyPr/>
          <a:lstStyle/>
          <a:p>
            <a:fld id="{F05682C6-BE15-415E-9985-CDCE9943C8CC}" type="slidenum">
              <a:rPr lang="zh-CN" altLang="en-US" smtClean="0"/>
              <a:t>16</a:t>
            </a:fld>
            <a:endParaRPr lang="zh-CN" altLang="en-US"/>
          </a:p>
        </p:txBody>
      </p:sp>
    </p:spTree>
    <p:extLst>
      <p:ext uri="{BB962C8B-B14F-4D97-AF65-F5344CB8AC3E}">
        <p14:creationId xmlns:p14="http://schemas.microsoft.com/office/powerpoint/2010/main" val="15385778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15A69-B101-670F-7562-263ED97E3F4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32D402C-1E59-B68F-DB03-BC5DB142F08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A11E922-1FEF-64AB-4DF0-FD1913E8FF6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D22667D-341B-4DB5-E601-29BE12749298}"/>
              </a:ext>
            </a:extLst>
          </p:cNvPr>
          <p:cNvSpPr>
            <a:spLocks noGrp="1"/>
          </p:cNvSpPr>
          <p:nvPr>
            <p:ph type="sldNum" sz="quarter" idx="5"/>
          </p:nvPr>
        </p:nvSpPr>
        <p:spPr/>
        <p:txBody>
          <a:bodyPr/>
          <a:lstStyle/>
          <a:p>
            <a:fld id="{F05682C6-BE15-415E-9985-CDCE9943C8CC}" type="slidenum">
              <a:rPr lang="zh-CN" altLang="en-US" smtClean="0"/>
              <a:t>17</a:t>
            </a:fld>
            <a:endParaRPr lang="zh-CN" altLang="en-US"/>
          </a:p>
        </p:txBody>
      </p:sp>
    </p:spTree>
    <p:extLst>
      <p:ext uri="{BB962C8B-B14F-4D97-AF65-F5344CB8AC3E}">
        <p14:creationId xmlns:p14="http://schemas.microsoft.com/office/powerpoint/2010/main" val="938826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A00F0-EAE6-502A-290D-4807DBC341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27F65D-1719-679F-2B8D-042C82E80F8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793A17-FC19-49BF-8895-C130D237B13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1687386-EEBA-BB74-8673-38BDCAB7B024}"/>
              </a:ext>
            </a:extLst>
          </p:cNvPr>
          <p:cNvSpPr>
            <a:spLocks noGrp="1"/>
          </p:cNvSpPr>
          <p:nvPr>
            <p:ph type="sldNum" sz="quarter" idx="5"/>
          </p:nvPr>
        </p:nvSpPr>
        <p:spPr/>
        <p:txBody>
          <a:bodyPr/>
          <a:lstStyle/>
          <a:p>
            <a:fld id="{F05682C6-BE15-415E-9985-CDCE9943C8CC}" type="slidenum">
              <a:rPr lang="zh-CN" altLang="en-US" smtClean="0"/>
              <a:t>18</a:t>
            </a:fld>
            <a:endParaRPr lang="zh-CN" altLang="en-US"/>
          </a:p>
        </p:txBody>
      </p:sp>
    </p:spTree>
    <p:extLst>
      <p:ext uri="{BB962C8B-B14F-4D97-AF65-F5344CB8AC3E}">
        <p14:creationId xmlns:p14="http://schemas.microsoft.com/office/powerpoint/2010/main" val="8764521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4FD01-7CA2-4763-369C-7666A0B944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6092F33-650C-63FD-FA2B-ACB56B3653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35E986-5BB0-B812-C24C-BDF77EA7DBC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2C85B1C-929D-C171-453A-63DF35BA89AE}"/>
              </a:ext>
            </a:extLst>
          </p:cNvPr>
          <p:cNvSpPr>
            <a:spLocks noGrp="1"/>
          </p:cNvSpPr>
          <p:nvPr>
            <p:ph type="sldNum" sz="quarter" idx="5"/>
          </p:nvPr>
        </p:nvSpPr>
        <p:spPr/>
        <p:txBody>
          <a:bodyPr/>
          <a:lstStyle/>
          <a:p>
            <a:fld id="{F05682C6-BE15-415E-9985-CDCE9943C8CC}" type="slidenum">
              <a:rPr lang="zh-CN" altLang="en-US" smtClean="0"/>
              <a:t>19</a:t>
            </a:fld>
            <a:endParaRPr lang="zh-CN" altLang="en-US"/>
          </a:p>
        </p:txBody>
      </p:sp>
    </p:spTree>
    <p:extLst>
      <p:ext uri="{BB962C8B-B14F-4D97-AF65-F5344CB8AC3E}">
        <p14:creationId xmlns:p14="http://schemas.microsoft.com/office/powerpoint/2010/main" val="957391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01719-44E8-0FA7-7D55-C2859CFD66A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71ABD5-0349-336A-1C89-DEAA476289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0618E96-CB07-4587-E202-F07D905FDA8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7B3B1C3-CAE4-CAAC-D16C-EF22250A4854}"/>
              </a:ext>
            </a:extLst>
          </p:cNvPr>
          <p:cNvSpPr>
            <a:spLocks noGrp="1"/>
          </p:cNvSpPr>
          <p:nvPr>
            <p:ph type="sldNum" sz="quarter" idx="5"/>
          </p:nvPr>
        </p:nvSpPr>
        <p:spPr/>
        <p:txBody>
          <a:bodyPr/>
          <a:lstStyle/>
          <a:p>
            <a:fld id="{F05682C6-BE15-415E-9985-CDCE9943C8CC}" type="slidenum">
              <a:rPr lang="zh-CN" altLang="en-US" smtClean="0"/>
              <a:t>20</a:t>
            </a:fld>
            <a:endParaRPr lang="zh-CN" altLang="en-US"/>
          </a:p>
        </p:txBody>
      </p:sp>
    </p:spTree>
    <p:extLst>
      <p:ext uri="{BB962C8B-B14F-4D97-AF65-F5344CB8AC3E}">
        <p14:creationId xmlns:p14="http://schemas.microsoft.com/office/powerpoint/2010/main" val="10140680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B9D97-50A6-5E47-239E-1D24EE16BA0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E2C2D18-78F2-2EDD-836A-3757E08FAEB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E50111-1BDE-DD96-F68A-3F34204D2A1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B04B49C-C6F2-E8CF-94FE-DB46867B719E}"/>
              </a:ext>
            </a:extLst>
          </p:cNvPr>
          <p:cNvSpPr>
            <a:spLocks noGrp="1"/>
          </p:cNvSpPr>
          <p:nvPr>
            <p:ph type="sldNum" sz="quarter" idx="5"/>
          </p:nvPr>
        </p:nvSpPr>
        <p:spPr/>
        <p:txBody>
          <a:bodyPr/>
          <a:lstStyle/>
          <a:p>
            <a:fld id="{F05682C6-BE15-415E-9985-CDCE9943C8CC}" type="slidenum">
              <a:rPr lang="zh-CN" altLang="en-US" smtClean="0"/>
              <a:t>21</a:t>
            </a:fld>
            <a:endParaRPr lang="zh-CN" altLang="en-US"/>
          </a:p>
        </p:txBody>
      </p:sp>
    </p:spTree>
    <p:extLst>
      <p:ext uri="{BB962C8B-B14F-4D97-AF65-F5344CB8AC3E}">
        <p14:creationId xmlns:p14="http://schemas.microsoft.com/office/powerpoint/2010/main" val="35364111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ED567-941A-2026-3AC1-63E8C2C1972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D7922E-7DDC-B414-E45B-ECDBCF8BA9A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99D778B-4860-14C3-906D-CF70831D62F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89ED620-ADBD-8666-3B3A-04CDDFE2E001}"/>
              </a:ext>
            </a:extLst>
          </p:cNvPr>
          <p:cNvSpPr>
            <a:spLocks noGrp="1"/>
          </p:cNvSpPr>
          <p:nvPr>
            <p:ph type="sldNum" sz="quarter" idx="5"/>
          </p:nvPr>
        </p:nvSpPr>
        <p:spPr/>
        <p:txBody>
          <a:bodyPr/>
          <a:lstStyle/>
          <a:p>
            <a:fld id="{F05682C6-BE15-415E-9985-CDCE9943C8CC}" type="slidenum">
              <a:rPr lang="zh-CN" altLang="en-US" smtClean="0"/>
              <a:t>22</a:t>
            </a:fld>
            <a:endParaRPr lang="zh-CN" altLang="en-US"/>
          </a:p>
        </p:txBody>
      </p:sp>
    </p:spTree>
    <p:extLst>
      <p:ext uri="{BB962C8B-B14F-4D97-AF65-F5344CB8AC3E}">
        <p14:creationId xmlns:p14="http://schemas.microsoft.com/office/powerpoint/2010/main" val="5908873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15A6F-6FDC-AC85-E7D1-F448A74C1C6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376164-7428-EF1A-47E4-2E861BEA91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5130095-0706-757D-BE25-64086C35A97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BA9FD1E-DB83-B362-DA39-DDE94B345128}"/>
              </a:ext>
            </a:extLst>
          </p:cNvPr>
          <p:cNvSpPr>
            <a:spLocks noGrp="1"/>
          </p:cNvSpPr>
          <p:nvPr>
            <p:ph type="sldNum" sz="quarter" idx="5"/>
          </p:nvPr>
        </p:nvSpPr>
        <p:spPr/>
        <p:txBody>
          <a:bodyPr/>
          <a:lstStyle/>
          <a:p>
            <a:fld id="{F05682C6-BE15-415E-9985-CDCE9943C8CC}" type="slidenum">
              <a:rPr lang="zh-CN" altLang="en-US" smtClean="0"/>
              <a:t>23</a:t>
            </a:fld>
            <a:endParaRPr lang="zh-CN" altLang="en-US"/>
          </a:p>
        </p:txBody>
      </p:sp>
    </p:spTree>
    <p:extLst>
      <p:ext uri="{BB962C8B-B14F-4D97-AF65-F5344CB8AC3E}">
        <p14:creationId xmlns:p14="http://schemas.microsoft.com/office/powerpoint/2010/main" val="6431599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03FAE-0633-6DA7-900B-99DB2B3034C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5CD573-93CA-C90B-1027-7DCD44325BD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82F620-A7A6-77CA-B4B8-9154F021CE8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185BE3E-7659-C4A9-C1AC-64C67BE329F4}"/>
              </a:ext>
            </a:extLst>
          </p:cNvPr>
          <p:cNvSpPr>
            <a:spLocks noGrp="1"/>
          </p:cNvSpPr>
          <p:nvPr>
            <p:ph type="sldNum" sz="quarter" idx="5"/>
          </p:nvPr>
        </p:nvSpPr>
        <p:spPr/>
        <p:txBody>
          <a:bodyPr/>
          <a:lstStyle/>
          <a:p>
            <a:fld id="{F05682C6-BE15-415E-9985-CDCE9943C8CC}" type="slidenum">
              <a:rPr lang="zh-CN" altLang="en-US" smtClean="0"/>
              <a:t>24</a:t>
            </a:fld>
            <a:endParaRPr lang="zh-CN" altLang="en-US"/>
          </a:p>
        </p:txBody>
      </p:sp>
    </p:spTree>
    <p:extLst>
      <p:ext uri="{BB962C8B-B14F-4D97-AF65-F5344CB8AC3E}">
        <p14:creationId xmlns:p14="http://schemas.microsoft.com/office/powerpoint/2010/main" val="1432736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5C19F-46D0-BF0F-EB15-78B4A78949D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19256F-7F2A-D02D-1AB0-575FA5722AA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0AE23-399B-D045-36A4-7B7AF822F89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9C867AF-4054-4F97-AB45-D7464E204EC1}"/>
              </a:ext>
            </a:extLst>
          </p:cNvPr>
          <p:cNvSpPr>
            <a:spLocks noGrp="1"/>
          </p:cNvSpPr>
          <p:nvPr>
            <p:ph type="sldNum" sz="quarter" idx="5"/>
          </p:nvPr>
        </p:nvSpPr>
        <p:spPr/>
        <p:txBody>
          <a:bodyPr/>
          <a:lstStyle/>
          <a:p>
            <a:fld id="{F05682C6-BE15-415E-9985-CDCE9943C8CC}" type="slidenum">
              <a:rPr lang="zh-CN" altLang="en-US" smtClean="0"/>
              <a:t>25</a:t>
            </a:fld>
            <a:endParaRPr lang="zh-CN" altLang="en-US"/>
          </a:p>
        </p:txBody>
      </p:sp>
    </p:spTree>
    <p:extLst>
      <p:ext uri="{BB962C8B-B14F-4D97-AF65-F5344CB8AC3E}">
        <p14:creationId xmlns:p14="http://schemas.microsoft.com/office/powerpoint/2010/main" val="24325729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0A5DC-17D4-DB92-A9C4-7E68EE64BB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EF130E6-348A-EBC7-D324-CA4CE205E8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E4F28B-0BD4-4A7A-E25D-E0DA98BCB10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275EB78-3B4B-D05B-8A6C-11BAE9F5181E}"/>
              </a:ext>
            </a:extLst>
          </p:cNvPr>
          <p:cNvSpPr>
            <a:spLocks noGrp="1"/>
          </p:cNvSpPr>
          <p:nvPr>
            <p:ph type="sldNum" sz="quarter" idx="5"/>
          </p:nvPr>
        </p:nvSpPr>
        <p:spPr/>
        <p:txBody>
          <a:bodyPr/>
          <a:lstStyle/>
          <a:p>
            <a:fld id="{F05682C6-BE15-415E-9985-CDCE9943C8CC}" type="slidenum">
              <a:rPr lang="zh-CN" altLang="en-US" smtClean="0"/>
              <a:t>26</a:t>
            </a:fld>
            <a:endParaRPr lang="zh-CN" altLang="en-US"/>
          </a:p>
        </p:txBody>
      </p:sp>
    </p:spTree>
    <p:extLst>
      <p:ext uri="{BB962C8B-B14F-4D97-AF65-F5344CB8AC3E}">
        <p14:creationId xmlns:p14="http://schemas.microsoft.com/office/powerpoint/2010/main" val="1601389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0FD18-D034-F225-AAAB-1E0D762BEE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304A7A3-CD1C-4E1A-49BC-F44306FD508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740AAC-517F-61DB-6A21-179A085780B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774C34E-2332-C4DB-BCE0-51DA8D018150}"/>
              </a:ext>
            </a:extLst>
          </p:cNvPr>
          <p:cNvSpPr>
            <a:spLocks noGrp="1"/>
          </p:cNvSpPr>
          <p:nvPr>
            <p:ph type="sldNum" sz="quarter" idx="5"/>
          </p:nvPr>
        </p:nvSpPr>
        <p:spPr/>
        <p:txBody>
          <a:bodyPr/>
          <a:lstStyle/>
          <a:p>
            <a:fld id="{F05682C6-BE15-415E-9985-CDCE9943C8CC}" type="slidenum">
              <a:rPr lang="zh-CN" altLang="en-US" smtClean="0"/>
              <a:t>27</a:t>
            </a:fld>
            <a:endParaRPr lang="zh-CN" altLang="en-US"/>
          </a:p>
        </p:txBody>
      </p:sp>
    </p:spTree>
    <p:extLst>
      <p:ext uri="{BB962C8B-B14F-4D97-AF65-F5344CB8AC3E}">
        <p14:creationId xmlns:p14="http://schemas.microsoft.com/office/powerpoint/2010/main" val="2267019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3578A-D190-7992-AA95-F22242B94B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6DFF5B-CC8B-4908-D7ED-6EF3A9AEF13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24C1A4F-20F1-706C-A8E7-B4C7B4A1414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5B8A181-9C49-2B65-7A34-CC9978B7030A}"/>
              </a:ext>
            </a:extLst>
          </p:cNvPr>
          <p:cNvSpPr>
            <a:spLocks noGrp="1"/>
          </p:cNvSpPr>
          <p:nvPr>
            <p:ph type="sldNum" sz="quarter" idx="5"/>
          </p:nvPr>
        </p:nvSpPr>
        <p:spPr/>
        <p:txBody>
          <a:bodyPr/>
          <a:lstStyle/>
          <a:p>
            <a:fld id="{F05682C6-BE15-415E-9985-CDCE9943C8CC}" type="slidenum">
              <a:rPr lang="zh-CN" altLang="en-US" smtClean="0"/>
              <a:t>28</a:t>
            </a:fld>
            <a:endParaRPr lang="zh-CN" altLang="en-US"/>
          </a:p>
        </p:txBody>
      </p:sp>
    </p:spTree>
    <p:extLst>
      <p:ext uri="{BB962C8B-B14F-4D97-AF65-F5344CB8AC3E}">
        <p14:creationId xmlns:p14="http://schemas.microsoft.com/office/powerpoint/2010/main" val="9727278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200000"/>
              </a:lnSpc>
            </a:pPr>
            <a:r>
              <a:rPr lang="zh-CN" altLang="zh-CN" dirty="0">
                <a:sym typeface="+mn-ea"/>
              </a:rPr>
              <a:t>（</a:t>
            </a:r>
            <a:r>
              <a:rPr lang="en-US" altLang="zh-CN" dirty="0">
                <a:sym typeface="+mn-ea"/>
              </a:rPr>
              <a:t>1</a:t>
            </a:r>
            <a:r>
              <a:rPr lang="zh-CN" altLang="zh-CN" dirty="0">
                <a:sym typeface="+mn-ea"/>
              </a:rPr>
              <a:t>）不同于其他基于深度学习的微地震震相识别网络模型主要使用单个站点的地震数据来预测相位，图神经网络可实现多个站台间的信息交换的特点能够为震相自动化识别提供新的解决方案。</a:t>
            </a:r>
            <a:endParaRPr lang="zh-CN" altLang="zh-CN" dirty="0"/>
          </a:p>
          <a:p>
            <a:pPr>
              <a:lnSpc>
                <a:spcPct val="200000"/>
              </a:lnSpc>
            </a:pPr>
            <a:r>
              <a:rPr lang="zh-CN" altLang="zh-CN" dirty="0">
                <a:sym typeface="+mn-ea"/>
              </a:rPr>
              <a:t>（</a:t>
            </a:r>
            <a:r>
              <a:rPr lang="en-US" altLang="zh-CN" dirty="0">
                <a:sym typeface="+mn-ea"/>
              </a:rPr>
              <a:t>2</a:t>
            </a:r>
            <a:r>
              <a:rPr lang="zh-CN" altLang="zh-CN" dirty="0">
                <a:sym typeface="+mn-ea"/>
              </a:rPr>
              <a:t>）通过并行计算为微震监测中承担计算密集任务的步骤进行加速优化，提高实时监测过程中处理计算的效率。</a:t>
            </a:r>
            <a:endParaRPr lang="zh-CN" altLang="zh-CN" dirty="0"/>
          </a:p>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5B8D5-8CB6-DD2C-6480-FE5B818822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994A65-1860-D41C-EC88-B9D4D19AA2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EC7ED9C-905F-98A4-9A3B-ADFE9411D6D5}"/>
              </a:ext>
            </a:extLst>
          </p:cNvPr>
          <p:cNvSpPr>
            <a:spLocks noGrp="1"/>
          </p:cNvSpPr>
          <p:nvPr>
            <p:ph type="body" idx="1"/>
          </p:nvPr>
        </p:nvSpPr>
        <p:spPr/>
        <p:txBody>
          <a:bodyPr/>
          <a:lstStyle/>
          <a:p>
            <a:pPr>
              <a:lnSpc>
                <a:spcPct val="200000"/>
              </a:lnSpc>
            </a:pPr>
            <a:r>
              <a:rPr lang="zh-CN" altLang="zh-CN" dirty="0">
                <a:sym typeface="+mn-ea"/>
              </a:rPr>
              <a:t>（</a:t>
            </a:r>
            <a:r>
              <a:rPr lang="en-US" altLang="zh-CN" dirty="0">
                <a:sym typeface="+mn-ea"/>
              </a:rPr>
              <a:t>1</a:t>
            </a:r>
            <a:r>
              <a:rPr lang="zh-CN" altLang="zh-CN" dirty="0">
                <a:sym typeface="+mn-ea"/>
              </a:rPr>
              <a:t>）不同于其他基于深度学习的微地震震相识别网络模型主要使用单个站点的地震数据来预测相位，图神经网络可实现多个站台间的信息交换的特点能够为震相自动化识别提供新的解决方案。</a:t>
            </a:r>
            <a:endParaRPr lang="zh-CN" altLang="zh-CN" dirty="0"/>
          </a:p>
          <a:p>
            <a:pPr>
              <a:lnSpc>
                <a:spcPct val="200000"/>
              </a:lnSpc>
            </a:pPr>
            <a:r>
              <a:rPr lang="zh-CN" altLang="zh-CN" dirty="0">
                <a:sym typeface="+mn-ea"/>
              </a:rPr>
              <a:t>（</a:t>
            </a:r>
            <a:r>
              <a:rPr lang="en-US" altLang="zh-CN" dirty="0">
                <a:sym typeface="+mn-ea"/>
              </a:rPr>
              <a:t>2</a:t>
            </a:r>
            <a:r>
              <a:rPr lang="zh-CN" altLang="zh-CN" dirty="0">
                <a:sym typeface="+mn-ea"/>
              </a:rPr>
              <a:t>）通过并行计算为微震监测中承担计算密集任务的步骤进行加速优化，提高实时监测过程中处理计算的效率。</a:t>
            </a:r>
            <a:endParaRPr lang="zh-CN" altLang="zh-CN" dirty="0"/>
          </a:p>
          <a:p>
            <a:endParaRPr lang="zh-CN" altLang="en-US"/>
          </a:p>
        </p:txBody>
      </p:sp>
      <p:sp>
        <p:nvSpPr>
          <p:cNvPr id="4" name="灯片编号占位符 3">
            <a:extLst>
              <a:ext uri="{FF2B5EF4-FFF2-40B4-BE49-F238E27FC236}">
                <a16:creationId xmlns:a16="http://schemas.microsoft.com/office/drawing/2014/main" id="{55357F56-8D26-ED22-DE6F-BC09B691A1D2}"/>
              </a:ext>
            </a:extLst>
          </p:cNvPr>
          <p:cNvSpPr>
            <a:spLocks noGrp="1"/>
          </p:cNvSpPr>
          <p:nvPr>
            <p:ph type="sldNum" sz="quarter" idx="5"/>
          </p:nvPr>
        </p:nvSpPr>
        <p:spPr/>
        <p:txBody>
          <a:bodyPr/>
          <a:lstStyle/>
          <a:p>
            <a:fld id="{F05682C6-BE15-415E-9985-CDCE9943C8CC}" type="slidenum">
              <a:rPr lang="zh-CN" altLang="en-US" smtClean="0"/>
              <a:t>30</a:t>
            </a:fld>
            <a:endParaRPr lang="zh-CN" altLang="en-US"/>
          </a:p>
        </p:txBody>
      </p:sp>
    </p:spTree>
    <p:extLst>
      <p:ext uri="{BB962C8B-B14F-4D97-AF65-F5344CB8AC3E}">
        <p14:creationId xmlns:p14="http://schemas.microsoft.com/office/powerpoint/2010/main" val="16393687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31</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由事件识别的研究现状可知，自动识别研究的关键点在于如何在大量复杂数据中快速识别震相；以及如何利用多站方法改进深度学习模型在相位拾取中的性能，因此考虑使用能够实现相邻台站间交换信息的</a:t>
            </a:r>
            <a:r>
              <a:rPr lang="zh-CN" altLang="en-US">
                <a:sym typeface="+mn-ea"/>
              </a:rPr>
              <a:t>图神经网络进行自动识别研究，</a:t>
            </a:r>
          </a:p>
          <a:p>
            <a:r>
              <a:rPr lang="zh-CN" altLang="en-US" dirty="0">
                <a:sym typeface="+mn-ea"/>
              </a:rPr>
              <a:t>因此第一部分</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微震</a:t>
            </a:r>
            <a:r>
              <a:rPr lang="en-US" altLang="zh-CN"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sym typeface="+mn-ea"/>
              </a:rPr>
              <a:t>事件</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自动识别研究</a:t>
            </a:r>
            <a:r>
              <a:rPr lang="zh-CN" altLang="en-US" dirty="0">
                <a:sym typeface="+mn-ea"/>
              </a:rPr>
              <a:t>的主要研究内容包括：</a:t>
            </a:r>
          </a:p>
          <a:p>
            <a:r>
              <a:rPr lang="zh-CN" altLang="en-US">
                <a:sym typeface="+mn-ea"/>
              </a:rPr>
              <a:t>为多台站数据设计合理的图结构作为神经网络的输入；收集大量带准确标签信息的微动信号作为神经网络的训练数据；利用图神经网络构建不同震相之间的时间关系，针对微震监测的信号特点，设计有效的图神经网络事件识别模型</a:t>
            </a:r>
          </a:p>
          <a:p>
            <a:endParaRPr lang="zh-CN" altLang="en-US">
              <a:sym typeface="+mn-ea"/>
            </a:endParaRPr>
          </a:p>
        </p:txBody>
      </p:sp>
      <p:sp>
        <p:nvSpPr>
          <p:cNvPr id="4" name="灯片编号占位符 3"/>
          <p:cNvSpPr>
            <a:spLocks noGrp="1"/>
          </p:cNvSpPr>
          <p:nvPr>
            <p:ph type="sldNum" sz="quarter" idx="5"/>
          </p:nvPr>
        </p:nvSpPr>
        <p:spPr/>
        <p:txBody>
          <a:bodyPr/>
          <a:lstStyle/>
          <a:p>
            <a:fld id="{F05682C6-BE15-415E-9985-CDCE9943C8C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5F5EB-01EA-81F0-9C0B-CCF1963499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292DEB-5FCE-A603-15E1-C776CC5E125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114233C-D901-C309-B62F-A479EC9FD71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B517B1D-E7A8-AA20-86C1-D9E6EE945B04}"/>
              </a:ext>
            </a:extLst>
          </p:cNvPr>
          <p:cNvSpPr>
            <a:spLocks noGrp="1"/>
          </p:cNvSpPr>
          <p:nvPr>
            <p:ph type="sldNum" sz="quarter" idx="5"/>
          </p:nvPr>
        </p:nvSpPr>
        <p:spPr/>
        <p:txBody>
          <a:bodyPr/>
          <a:lstStyle/>
          <a:p>
            <a:fld id="{F05682C6-BE15-415E-9985-CDCE9943C8CC}" type="slidenum">
              <a:rPr lang="zh-CN" altLang="en-US" smtClean="0"/>
              <a:t>8</a:t>
            </a:fld>
            <a:endParaRPr lang="zh-CN" altLang="en-US"/>
          </a:p>
        </p:txBody>
      </p:sp>
    </p:spTree>
    <p:extLst>
      <p:ext uri="{BB962C8B-B14F-4D97-AF65-F5344CB8AC3E}">
        <p14:creationId xmlns:p14="http://schemas.microsoft.com/office/powerpoint/2010/main" val="2291604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B36759-13DF-4C1C-83CB-8E646695D2B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jpeg"/><Relationship Id="rId7"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jpeg"/><Relationship Id="rId7"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3.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文本框 12"/>
          <p:cNvSpPr txBox="1"/>
          <p:nvPr/>
        </p:nvSpPr>
        <p:spPr>
          <a:xfrm>
            <a:off x="1655445" y="2007870"/>
            <a:ext cx="9709241" cy="954107"/>
          </a:xfrm>
          <a:prstGeom prst="rect">
            <a:avLst/>
          </a:prstGeom>
          <a:noFill/>
        </p:spPr>
        <p:txBody>
          <a:bodyPr wrap="square" rtlCol="0">
            <a:spAutoFit/>
          </a:bodyPr>
          <a:lstStyle/>
          <a:p>
            <a:pPr algn="ctr"/>
            <a:r>
              <a:rPr lang="zh-CN" altLang="en-US" sz="3600">
                <a:solidFill>
                  <a:srgbClr val="9D0335"/>
                </a:solidFill>
                <a:latin typeface="Times New Roman" panose="02020603050405020304" pitchFamily="18" charset="0"/>
                <a:ea typeface="Times New Roman" panose="02020603050405020304" pitchFamily="18" charset="0"/>
              </a:rPr>
              <a:t>基于</a:t>
            </a:r>
            <a:r>
              <a:rPr lang="en-US" altLang="zh-CN" sz="3600">
                <a:solidFill>
                  <a:srgbClr val="9D0335"/>
                </a:solidFill>
                <a:latin typeface="Times New Roman" panose="02020603050405020304" pitchFamily="18" charset="0"/>
                <a:ea typeface="Times New Roman" panose="02020603050405020304" pitchFamily="18" charset="0"/>
              </a:rPr>
              <a:t>WebGL</a:t>
            </a:r>
            <a:r>
              <a:rPr lang="zh-CN" altLang="en-US" sz="3600">
                <a:solidFill>
                  <a:srgbClr val="9D0335"/>
                </a:solidFill>
                <a:latin typeface="Times New Roman" panose="02020603050405020304" pitchFamily="18" charset="0"/>
                <a:ea typeface="Times New Roman" panose="02020603050405020304" pitchFamily="18" charset="0"/>
              </a:rPr>
              <a:t>的三维地质建模及可视化方法研究</a:t>
            </a:r>
            <a:r>
              <a:rPr lang="en-US" altLang="zh-CN" sz="2000">
                <a:solidFill>
                  <a:srgbClr val="9D0335"/>
                </a:solidFill>
                <a:latin typeface="Times New Roman" panose="02020603050405020304" pitchFamily="18" charset="0"/>
                <a:ea typeface="Times New Roman" panose="02020603050405020304" pitchFamily="18" charset="0"/>
              </a:rPr>
              <a:t>Research on 3D Geological Modeling and Visualization Methods Based on WebGL</a:t>
            </a:r>
            <a:endParaRPr lang="en-US" altLang="zh-CN" sz="2400" dirty="0">
              <a:solidFill>
                <a:srgbClr val="9D0335"/>
              </a:solidFill>
              <a:latin typeface="Times New Roman" panose="02020603050405020304" pitchFamily="18" charset="0"/>
              <a:ea typeface="Times New Roman" panose="02020603050405020304" pitchFamily="18" charset="0"/>
            </a:endParaRPr>
          </a:p>
        </p:txBody>
      </p:sp>
      <p:grpSp>
        <p:nvGrpSpPr>
          <p:cNvPr id="3" name="组合 2"/>
          <p:cNvGrpSpPr/>
          <p:nvPr/>
        </p:nvGrpSpPr>
        <p:grpSpPr>
          <a:xfrm>
            <a:off x="0" y="4167505"/>
            <a:ext cx="12192000" cy="1815465"/>
            <a:chOff x="0" y="6563"/>
            <a:chExt cx="19200" cy="2859"/>
          </a:xfrm>
        </p:grpSpPr>
        <p:sp>
          <p:nvSpPr>
            <p:cNvPr id="12" name="矩形 11"/>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sp>
          <p:nvSpPr>
            <p:cNvPr id="17" name="文本框 16"/>
            <p:cNvSpPr txBox="1"/>
            <p:nvPr/>
          </p:nvSpPr>
          <p:spPr>
            <a:xfrm>
              <a:off x="7451" y="6742"/>
              <a:ext cx="4185" cy="628"/>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pic>
        <p:nvPicPr>
          <p:cNvPr id="2" name="图片 1" descr="4a9ecee40c14459f9aaf9c3573199779"/>
          <p:cNvPicPr>
            <a:picLocks noChangeAspect="1"/>
          </p:cNvPicPr>
          <p:nvPr/>
        </p:nvPicPr>
        <p:blipFill>
          <a:blip r:embed="rId3"/>
          <a:stretch>
            <a:fillRect/>
          </a:stretch>
        </p:blipFill>
        <p:spPr>
          <a:xfrm>
            <a:off x="298450" y="74930"/>
            <a:ext cx="1857375" cy="1826895"/>
          </a:xfrm>
          <a:prstGeom prst="rect">
            <a:avLst/>
          </a:prstGeom>
        </p:spPr>
      </p:pic>
      <p:sp>
        <p:nvSpPr>
          <p:cNvPr id="4" name="文本框 3"/>
          <p:cNvSpPr txBox="1"/>
          <p:nvPr/>
        </p:nvSpPr>
        <p:spPr>
          <a:xfrm>
            <a:off x="4375150" y="4876165"/>
            <a:ext cx="3441700" cy="398780"/>
          </a:xfrm>
          <a:prstGeom prst="rect">
            <a:avLst/>
          </a:prstGeom>
          <a:noFill/>
        </p:spPr>
        <p:txBody>
          <a:bodyPr wrap="square" rtlCol="0" anchor="t">
            <a:spAutoFit/>
          </a:bodyPr>
          <a:lstStyle/>
          <a:p>
            <a:pPr algn="ctr"/>
            <a:r>
              <a:rPr lang="zh-CN" altLang="en-US" sz="2000" b="1" dirty="0">
                <a:solidFill>
                  <a:schemeClr val="bg1"/>
                </a:solidFill>
                <a:sym typeface="+mn-ea"/>
              </a:rPr>
              <a:t>指导</a:t>
            </a:r>
            <a:r>
              <a:rPr lang="zh-CN" altLang="en-US" sz="2000" b="1">
                <a:solidFill>
                  <a:schemeClr val="bg1"/>
                </a:solidFill>
                <a:sym typeface="+mn-ea"/>
              </a:rPr>
              <a:t>教师：郝多虎</a:t>
            </a:r>
            <a:endParaRPr lang="zh-CN" altLang="en-US" sz="2000" b="1" dirty="0">
              <a:solidFill>
                <a:schemeClr val="bg1"/>
              </a:solidFill>
              <a:sym typeface="+mn-ea"/>
            </a:endParaRPr>
          </a:p>
        </p:txBody>
      </p:sp>
      <p:sp>
        <p:nvSpPr>
          <p:cNvPr id="5" name="文本框 4"/>
          <p:cNvSpPr txBox="1"/>
          <p:nvPr/>
        </p:nvSpPr>
        <p:spPr>
          <a:xfrm>
            <a:off x="3048000" y="5471160"/>
            <a:ext cx="6096000" cy="426720"/>
          </a:xfrm>
          <a:prstGeom prst="rect">
            <a:avLst/>
          </a:prstGeom>
          <a:noFill/>
        </p:spPr>
        <p:txBody>
          <a:bodyPr wrap="square" rtlCol="0" anchor="t">
            <a:spAutoFit/>
          </a:bodyPr>
          <a:lstStyle/>
          <a:p>
            <a:pPr algn="ctr">
              <a:lnSpc>
                <a:spcPct val="110000"/>
              </a:lnSpc>
              <a:spcBef>
                <a:spcPct val="50000"/>
              </a:spcBef>
            </a:pPr>
            <a:r>
              <a:rPr lang="zh-CN" altLang="en-US" sz="2000" b="1" dirty="0">
                <a:solidFill>
                  <a:schemeClr val="bg1"/>
                </a:solidFill>
                <a:sym typeface="+mn-ea"/>
              </a:rPr>
              <a:t>202</a:t>
            </a:r>
            <a:r>
              <a:rPr lang="en-US" altLang="zh-CN" sz="2000" b="1" dirty="0">
                <a:solidFill>
                  <a:schemeClr val="bg1"/>
                </a:solidFill>
                <a:sym typeface="+mn-ea"/>
              </a:rPr>
              <a:t>5</a:t>
            </a:r>
            <a:r>
              <a:rPr lang="zh-CN" altLang="en-US" sz="2000" b="1" dirty="0">
                <a:solidFill>
                  <a:schemeClr val="bg1"/>
                </a:solidFill>
                <a:sym typeface="+mn-ea"/>
              </a:rPr>
              <a:t>年</a:t>
            </a:r>
            <a:r>
              <a:rPr lang="en-US" altLang="zh-CN" sz="2000" b="1" dirty="0">
                <a:solidFill>
                  <a:schemeClr val="bg1"/>
                </a:solidFill>
                <a:sym typeface="+mn-ea"/>
              </a:rPr>
              <a:t>3</a:t>
            </a:r>
            <a:r>
              <a:rPr lang="zh-CN" altLang="en-US" sz="2000" b="1" dirty="0">
                <a:solidFill>
                  <a:schemeClr val="bg1"/>
                </a:solidFill>
                <a:sym typeface="+mn-ea"/>
              </a:rPr>
              <a:t>月</a:t>
            </a:r>
            <a:r>
              <a:rPr lang="en-US" altLang="zh-CN" sz="2000" b="1" dirty="0">
                <a:solidFill>
                  <a:schemeClr val="bg1"/>
                </a:solidFill>
                <a:sym typeface="+mn-ea"/>
              </a:rPr>
              <a:t>19</a:t>
            </a:r>
            <a:r>
              <a:rPr lang="zh-CN" altLang="en-US" sz="2000" b="1" dirty="0">
                <a:solidFill>
                  <a:schemeClr val="bg1"/>
                </a:solidFill>
                <a:sym typeface="+mn-ea"/>
              </a:rPr>
              <a:t>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pic>
        <p:nvPicPr>
          <p:cNvPr id="5" name="图片 4" descr="图示&#10;&#10;AI 生成的内容可能不正确。">
            <a:extLst>
              <a:ext uri="{FF2B5EF4-FFF2-40B4-BE49-F238E27FC236}">
                <a16:creationId xmlns:a16="http://schemas.microsoft.com/office/drawing/2014/main" id="{523F9324-7CD8-82D3-8EA7-BA4E2167AF00}"/>
              </a:ext>
            </a:extLst>
          </p:cNvPr>
          <p:cNvPicPr>
            <a:picLocks noChangeAspect="1"/>
          </p:cNvPicPr>
          <p:nvPr/>
        </p:nvPicPr>
        <p:blipFill>
          <a:blip r:embed="rId4"/>
          <a:srcRect l="47939"/>
          <a:stretch/>
        </p:blipFill>
        <p:spPr>
          <a:xfrm>
            <a:off x="628359" y="1275602"/>
            <a:ext cx="4810416" cy="5533602"/>
          </a:xfrm>
          <a:prstGeom prst="rect">
            <a:avLst/>
          </a:prstGeom>
        </p:spPr>
      </p:pic>
      <p:pic>
        <p:nvPicPr>
          <p:cNvPr id="7" name="图片 6">
            <a:extLst>
              <a:ext uri="{FF2B5EF4-FFF2-40B4-BE49-F238E27FC236}">
                <a16:creationId xmlns:a16="http://schemas.microsoft.com/office/drawing/2014/main" id="{C2BC5A3D-B5E3-B9C0-F5D7-A8084EA0B66A}"/>
              </a:ext>
            </a:extLst>
          </p:cNvPr>
          <p:cNvPicPr>
            <a:picLocks noChangeAspect="1"/>
          </p:cNvPicPr>
          <p:nvPr/>
        </p:nvPicPr>
        <p:blipFill>
          <a:blip r:embed="rId5"/>
          <a:stretch>
            <a:fillRect/>
          </a:stretch>
        </p:blipFill>
        <p:spPr>
          <a:xfrm>
            <a:off x="7426600" y="1690777"/>
            <a:ext cx="4056133" cy="3810072"/>
          </a:xfrm>
          <a:prstGeom prst="rect">
            <a:avLst/>
          </a:prstGeom>
        </p:spPr>
      </p:pic>
      <p:cxnSp>
        <p:nvCxnSpPr>
          <p:cNvPr id="9" name="直线箭头连接符 8">
            <a:extLst>
              <a:ext uri="{FF2B5EF4-FFF2-40B4-BE49-F238E27FC236}">
                <a16:creationId xmlns:a16="http://schemas.microsoft.com/office/drawing/2014/main" id="{5BF4C217-3B9F-EF2D-FD91-5358DA8EC2BD}"/>
              </a:ext>
            </a:extLst>
          </p:cNvPr>
          <p:cNvCxnSpPr>
            <a:cxnSpLocks/>
          </p:cNvCxnSpPr>
          <p:nvPr/>
        </p:nvCxnSpPr>
        <p:spPr>
          <a:xfrm>
            <a:off x="5836590" y="3429000"/>
            <a:ext cx="1409036" cy="0"/>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F6F057C4-DDD2-9288-A92F-855BFF9FDD36}"/>
              </a:ext>
            </a:extLst>
          </p:cNvPr>
          <p:cNvSpPr txBox="1"/>
          <p:nvPr/>
        </p:nvSpPr>
        <p:spPr>
          <a:xfrm>
            <a:off x="576580" y="906270"/>
            <a:ext cx="1938020"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a:t>初始化网格</a:t>
            </a:r>
            <a:endParaRPr lang="zh-CN" altLang="en-US" dirty="0"/>
          </a:p>
        </p:txBody>
      </p:sp>
      <p:sp>
        <p:nvSpPr>
          <p:cNvPr id="8" name="文本框 7">
            <a:extLst>
              <a:ext uri="{FF2B5EF4-FFF2-40B4-BE49-F238E27FC236}">
                <a16:creationId xmlns:a16="http://schemas.microsoft.com/office/drawing/2014/main" id="{46D78D48-0F15-B118-C11C-AA94FB198AF9}"/>
              </a:ext>
            </a:extLst>
          </p:cNvPr>
          <p:cNvSpPr txBox="1"/>
          <p:nvPr/>
        </p:nvSpPr>
        <p:spPr>
          <a:xfrm>
            <a:off x="7297763" y="981136"/>
            <a:ext cx="1938020"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2</a:t>
            </a:r>
            <a:r>
              <a:rPr lang="zh-CN" altLang="en-US">
                <a:latin typeface="宋体" panose="02010600030101010101" pitchFamily="2" charset="-122"/>
                <a:ea typeface="宋体" panose="02010600030101010101" pitchFamily="2" charset="-122"/>
                <a:cs typeface="Times New Roman" panose="02020603050405020304" pitchFamily="18" charset="0"/>
              </a:rPr>
              <a:t>）</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定位三角形</a:t>
            </a:r>
            <a:r>
              <a:rPr lang="en-US" altLang="zh-CN" sz="1800">
                <a:solidFill>
                  <a:srgbClr val="000000"/>
                </a:solidFill>
                <a:effectLst/>
                <a:latin typeface="Times New Roman" panose="02020603050405020304" pitchFamily="18" charset="0"/>
                <a:ea typeface="宋体" panose="02010600030101010101" pitchFamily="2" charset="-122"/>
              </a:rPr>
              <a:t> </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165D6-6643-737A-344E-3FE3C26AA05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3EFB86EA-AE8B-96DB-17E7-A91A92A8F058}"/>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258FA2B-504C-3E8D-B676-FAB55CAB045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9E4B2B2-26C0-2763-3378-C6E46389E49D}"/>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sp>
        <p:nvSpPr>
          <p:cNvPr id="12" name="文本框 11">
            <a:extLst>
              <a:ext uri="{FF2B5EF4-FFF2-40B4-BE49-F238E27FC236}">
                <a16:creationId xmlns:a16="http://schemas.microsoft.com/office/drawing/2014/main" id="{DEA8103E-282E-4F41-84CC-7A9E8ECD3923}"/>
              </a:ext>
            </a:extLst>
          </p:cNvPr>
          <p:cNvSpPr txBox="1"/>
          <p:nvPr/>
        </p:nvSpPr>
        <p:spPr>
          <a:xfrm>
            <a:off x="576580" y="1450177"/>
            <a:ext cx="1938020"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）插入新点</a:t>
            </a:r>
            <a:r>
              <a:rPr lang="en-US" altLang="zh-CN" sz="1800" dirty="0">
                <a:solidFill>
                  <a:srgbClr val="000000"/>
                </a:solidFill>
                <a:effectLst/>
                <a:latin typeface="Times New Roman" panose="02020603050405020304" pitchFamily="18" charset="0"/>
                <a:ea typeface="宋体" panose="02010600030101010101" pitchFamily="2" charset="-122"/>
              </a:rPr>
              <a:t>V </a:t>
            </a:r>
            <a:endParaRPr lang="zh-CN" altLang="en-US" dirty="0"/>
          </a:p>
        </p:txBody>
      </p:sp>
      <p:sp>
        <p:nvSpPr>
          <p:cNvPr id="14" name="文本框 13">
            <a:extLst>
              <a:ext uri="{FF2B5EF4-FFF2-40B4-BE49-F238E27FC236}">
                <a16:creationId xmlns:a16="http://schemas.microsoft.com/office/drawing/2014/main" id="{D390D76C-B086-8E0A-B404-08E45CD98AB8}"/>
              </a:ext>
            </a:extLst>
          </p:cNvPr>
          <p:cNvSpPr txBox="1"/>
          <p:nvPr/>
        </p:nvSpPr>
        <p:spPr>
          <a:xfrm>
            <a:off x="6441799" y="1450177"/>
            <a:ext cx="2643699"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b</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）外接圆准则判断</a:t>
            </a:r>
            <a:r>
              <a:rPr lang="zh-CN" altLang="zh-CN" dirty="0">
                <a:effectLst/>
              </a:rPr>
              <a:t> </a:t>
            </a:r>
            <a:endParaRPr lang="zh-CN" altLang="en-US" dirty="0"/>
          </a:p>
        </p:txBody>
      </p:sp>
      <p:sp>
        <p:nvSpPr>
          <p:cNvPr id="16" name="文本框 15">
            <a:extLst>
              <a:ext uri="{FF2B5EF4-FFF2-40B4-BE49-F238E27FC236}">
                <a16:creationId xmlns:a16="http://schemas.microsoft.com/office/drawing/2014/main" id="{73E0D2F8-5A61-C9C0-84CC-0F248B446638}"/>
              </a:ext>
            </a:extLst>
          </p:cNvPr>
          <p:cNvSpPr txBox="1"/>
          <p:nvPr/>
        </p:nvSpPr>
        <p:spPr>
          <a:xfrm>
            <a:off x="576580" y="3802827"/>
            <a:ext cx="2246133" cy="369326"/>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c</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0000"/>
                </a:solidFill>
                <a:effectLst/>
                <a:ea typeface="Times New Roman" panose="02020603050405020304" pitchFamily="18" charset="0"/>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删除边</a:t>
            </a:r>
            <a:r>
              <a:rPr lang="en-US" altLang="zh-CN" sz="1800" dirty="0">
                <a:solidFill>
                  <a:srgbClr val="000000"/>
                </a:solidFill>
                <a:effectLst/>
                <a:latin typeface="Times New Roman" panose="02020603050405020304" pitchFamily="18" charset="0"/>
                <a:ea typeface="宋体" panose="02010600030101010101" pitchFamily="2" charset="-122"/>
              </a:rPr>
              <a:t>AB </a:t>
            </a:r>
            <a:endParaRPr lang="zh-CN" altLang="en-US" dirty="0"/>
          </a:p>
        </p:txBody>
      </p:sp>
      <p:sp>
        <p:nvSpPr>
          <p:cNvPr id="18" name="文本框 17">
            <a:extLst>
              <a:ext uri="{FF2B5EF4-FFF2-40B4-BE49-F238E27FC236}">
                <a16:creationId xmlns:a16="http://schemas.microsoft.com/office/drawing/2014/main" id="{F46CAFEC-031F-60EB-8BC4-414D1C5852E9}"/>
              </a:ext>
            </a:extLst>
          </p:cNvPr>
          <p:cNvSpPr txBox="1"/>
          <p:nvPr/>
        </p:nvSpPr>
        <p:spPr>
          <a:xfrm>
            <a:off x="5751840" y="3801770"/>
            <a:ext cx="3520936" cy="403252"/>
          </a:xfrm>
          <a:prstGeom prst="rect">
            <a:avLst/>
          </a:prstGeom>
          <a:noFill/>
        </p:spPr>
        <p:txBody>
          <a:bodyPr wrap="square">
            <a:spAutoFit/>
          </a:bodyPr>
          <a:lstStyle/>
          <a:p>
            <a:pPr algn="ctr">
              <a:lnSpc>
                <a:spcPct val="125000"/>
              </a:lnSpc>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d</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）形成新三角形</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pic>
        <p:nvPicPr>
          <p:cNvPr id="19" name="图片 18">
            <a:extLst>
              <a:ext uri="{FF2B5EF4-FFF2-40B4-BE49-F238E27FC236}">
                <a16:creationId xmlns:a16="http://schemas.microsoft.com/office/drawing/2014/main" id="{B10E502E-B8DA-F20C-F4E2-FE01CFE3D1EE}"/>
              </a:ext>
            </a:extLst>
          </p:cNvPr>
          <p:cNvPicPr>
            <a:picLocks noChangeAspect="1"/>
          </p:cNvPicPr>
          <p:nvPr/>
        </p:nvPicPr>
        <p:blipFill>
          <a:blip r:embed="rId4"/>
          <a:stretch>
            <a:fillRect/>
          </a:stretch>
        </p:blipFill>
        <p:spPr>
          <a:xfrm>
            <a:off x="2210053" y="1840042"/>
            <a:ext cx="2099310" cy="1962785"/>
          </a:xfrm>
          <a:prstGeom prst="rect">
            <a:avLst/>
          </a:prstGeom>
        </p:spPr>
      </p:pic>
      <p:pic>
        <p:nvPicPr>
          <p:cNvPr id="20" name="图片 19">
            <a:extLst>
              <a:ext uri="{FF2B5EF4-FFF2-40B4-BE49-F238E27FC236}">
                <a16:creationId xmlns:a16="http://schemas.microsoft.com/office/drawing/2014/main" id="{B5D52713-D1FD-3CEA-1B40-430BA6751DCC}"/>
              </a:ext>
            </a:extLst>
          </p:cNvPr>
          <p:cNvPicPr>
            <a:picLocks noChangeAspect="1"/>
          </p:cNvPicPr>
          <p:nvPr/>
        </p:nvPicPr>
        <p:blipFill>
          <a:blip r:embed="rId5"/>
          <a:stretch>
            <a:fillRect/>
          </a:stretch>
        </p:blipFill>
        <p:spPr>
          <a:xfrm>
            <a:off x="7080121" y="1840042"/>
            <a:ext cx="2192655" cy="1941195"/>
          </a:xfrm>
          <a:prstGeom prst="rect">
            <a:avLst/>
          </a:prstGeom>
        </p:spPr>
      </p:pic>
      <p:pic>
        <p:nvPicPr>
          <p:cNvPr id="21" name="图片 20">
            <a:extLst>
              <a:ext uri="{FF2B5EF4-FFF2-40B4-BE49-F238E27FC236}">
                <a16:creationId xmlns:a16="http://schemas.microsoft.com/office/drawing/2014/main" id="{F0C39323-0E10-193F-BFA4-8B4BD15631BE}"/>
              </a:ext>
            </a:extLst>
          </p:cNvPr>
          <p:cNvPicPr>
            <a:picLocks noChangeAspect="1"/>
          </p:cNvPicPr>
          <p:nvPr/>
        </p:nvPicPr>
        <p:blipFill>
          <a:blip r:embed="rId6"/>
          <a:stretch>
            <a:fillRect/>
          </a:stretch>
        </p:blipFill>
        <p:spPr>
          <a:xfrm>
            <a:off x="1914153" y="4583841"/>
            <a:ext cx="2270332" cy="2148241"/>
          </a:xfrm>
          <a:prstGeom prst="rect">
            <a:avLst/>
          </a:prstGeom>
        </p:spPr>
      </p:pic>
      <p:pic>
        <p:nvPicPr>
          <p:cNvPr id="22" name="图片 21">
            <a:extLst>
              <a:ext uri="{FF2B5EF4-FFF2-40B4-BE49-F238E27FC236}">
                <a16:creationId xmlns:a16="http://schemas.microsoft.com/office/drawing/2014/main" id="{B2F89815-3373-058A-4A32-73688EA96345}"/>
              </a:ext>
            </a:extLst>
          </p:cNvPr>
          <p:cNvPicPr>
            <a:picLocks noChangeAspect="1"/>
          </p:cNvPicPr>
          <p:nvPr/>
        </p:nvPicPr>
        <p:blipFill>
          <a:blip r:embed="rId7"/>
          <a:stretch>
            <a:fillRect/>
          </a:stretch>
        </p:blipFill>
        <p:spPr>
          <a:xfrm>
            <a:off x="7080121" y="4583841"/>
            <a:ext cx="2110740" cy="1880870"/>
          </a:xfrm>
          <a:prstGeom prst="rect">
            <a:avLst/>
          </a:prstGeom>
        </p:spPr>
      </p:pic>
      <p:sp>
        <p:nvSpPr>
          <p:cNvPr id="5" name="文本框 4">
            <a:extLst>
              <a:ext uri="{FF2B5EF4-FFF2-40B4-BE49-F238E27FC236}">
                <a16:creationId xmlns:a16="http://schemas.microsoft.com/office/drawing/2014/main" id="{0F7BC662-4C4D-7073-7759-80FBC106A898}"/>
              </a:ext>
            </a:extLst>
          </p:cNvPr>
          <p:cNvSpPr txBox="1"/>
          <p:nvPr/>
        </p:nvSpPr>
        <p:spPr>
          <a:xfrm>
            <a:off x="576580" y="929790"/>
            <a:ext cx="2317366"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3</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）维护</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Delaunay</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性质</a:t>
            </a:r>
            <a:endParaRPr lang="zh-CN" altLang="en-US" dirty="0"/>
          </a:p>
        </p:txBody>
      </p:sp>
    </p:spTree>
    <p:extLst>
      <p:ext uri="{BB962C8B-B14F-4D97-AF65-F5344CB8AC3E}">
        <p14:creationId xmlns:p14="http://schemas.microsoft.com/office/powerpoint/2010/main" val="1920668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158BD-D1F6-333A-3A99-752F65273938}"/>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5950485-1583-3DC6-7429-4550AD7A2A0F}"/>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4AD38D9-E770-B4CD-B230-3BAC6A868E1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136D9F6-7B37-DC95-34CE-F0404A1AAC67}"/>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pic>
        <p:nvPicPr>
          <p:cNvPr id="3" name="图片 2" descr="图示&#10;&#10;AI 生成的内容可能不正确。">
            <a:extLst>
              <a:ext uri="{FF2B5EF4-FFF2-40B4-BE49-F238E27FC236}">
                <a16:creationId xmlns:a16="http://schemas.microsoft.com/office/drawing/2014/main" id="{F4E05576-24F7-04F2-6F43-79D3EBE449B6}"/>
              </a:ext>
            </a:extLst>
          </p:cNvPr>
          <p:cNvPicPr>
            <a:picLocks noChangeAspect="1"/>
          </p:cNvPicPr>
          <p:nvPr/>
        </p:nvPicPr>
        <p:blipFill>
          <a:blip r:embed="rId4"/>
          <a:stretch>
            <a:fillRect/>
          </a:stretch>
        </p:blipFill>
        <p:spPr>
          <a:xfrm>
            <a:off x="701842" y="2334968"/>
            <a:ext cx="3764277" cy="2795170"/>
          </a:xfrm>
          <a:prstGeom prst="rect">
            <a:avLst/>
          </a:prstGeom>
        </p:spPr>
      </p:pic>
      <p:pic>
        <p:nvPicPr>
          <p:cNvPr id="5" name="图片 4" descr="图示&#10;&#10;AI 生成的内容可能不正确。">
            <a:extLst>
              <a:ext uri="{FF2B5EF4-FFF2-40B4-BE49-F238E27FC236}">
                <a16:creationId xmlns:a16="http://schemas.microsoft.com/office/drawing/2014/main" id="{15678143-8C9A-2062-7758-8F88D680E03E}"/>
              </a:ext>
            </a:extLst>
          </p:cNvPr>
          <p:cNvPicPr>
            <a:picLocks noChangeAspect="1"/>
          </p:cNvPicPr>
          <p:nvPr/>
        </p:nvPicPr>
        <p:blipFill>
          <a:blip r:embed="rId5"/>
          <a:stretch>
            <a:fillRect/>
          </a:stretch>
        </p:blipFill>
        <p:spPr>
          <a:xfrm>
            <a:off x="6359982" y="2127539"/>
            <a:ext cx="4112538" cy="2935924"/>
          </a:xfrm>
          <a:prstGeom prst="rect">
            <a:avLst/>
          </a:prstGeom>
        </p:spPr>
      </p:pic>
      <p:sp>
        <p:nvSpPr>
          <p:cNvPr id="8" name="文本框 7">
            <a:extLst>
              <a:ext uri="{FF2B5EF4-FFF2-40B4-BE49-F238E27FC236}">
                <a16:creationId xmlns:a16="http://schemas.microsoft.com/office/drawing/2014/main" id="{57E4719C-C790-9C53-A2E9-33D5ED102F52}"/>
              </a:ext>
            </a:extLst>
          </p:cNvPr>
          <p:cNvSpPr txBox="1"/>
          <p:nvPr/>
        </p:nvSpPr>
        <p:spPr>
          <a:xfrm>
            <a:off x="6096000" y="1399671"/>
            <a:ext cx="3672564" cy="403252"/>
          </a:xfrm>
          <a:prstGeom prst="rect">
            <a:avLst/>
          </a:prstGeom>
          <a:noFill/>
        </p:spPr>
        <p:txBody>
          <a:bodyPr wrap="square">
            <a:spAutoFit/>
          </a:bodyPr>
          <a:lstStyle/>
          <a:p>
            <a:pPr algn="ctr">
              <a:lnSpc>
                <a:spcPct val="125000"/>
              </a:lnSpc>
            </a:pP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b</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三角网格示意图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0" name="文本框 9">
            <a:extLst>
              <a:ext uri="{FF2B5EF4-FFF2-40B4-BE49-F238E27FC236}">
                <a16:creationId xmlns:a16="http://schemas.microsoft.com/office/drawing/2014/main" id="{AC11D94B-F77A-A27C-2CAC-742D868C2AE6}"/>
              </a:ext>
            </a:extLst>
          </p:cNvPr>
          <p:cNvSpPr txBox="1"/>
          <p:nvPr/>
        </p:nvSpPr>
        <p:spPr>
          <a:xfrm>
            <a:off x="-499612" y="1399671"/>
            <a:ext cx="4539343" cy="403252"/>
          </a:xfrm>
          <a:prstGeom prst="rect">
            <a:avLst/>
          </a:prstGeom>
          <a:noFill/>
        </p:spPr>
        <p:txBody>
          <a:bodyPr wrap="square">
            <a:spAutoFit/>
          </a:bodyPr>
          <a:lstStyle/>
          <a:p>
            <a:pPr algn="ctr">
              <a:lnSpc>
                <a:spcPct val="125000"/>
              </a:lnSpc>
            </a:pP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a</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80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约束边界示意图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9" name="文本框 8">
            <a:extLst>
              <a:ext uri="{FF2B5EF4-FFF2-40B4-BE49-F238E27FC236}">
                <a16:creationId xmlns:a16="http://schemas.microsoft.com/office/drawing/2014/main" id="{4E92D142-E795-1B70-FCDF-C2C4F5116FC8}"/>
              </a:ext>
            </a:extLst>
          </p:cNvPr>
          <p:cNvSpPr txBox="1"/>
          <p:nvPr/>
        </p:nvSpPr>
        <p:spPr>
          <a:xfrm>
            <a:off x="576580" y="907027"/>
            <a:ext cx="6344652" cy="369332"/>
          </a:xfrm>
          <a:prstGeom prst="rect">
            <a:avLst/>
          </a:prstGeom>
          <a:noFill/>
        </p:spPr>
        <p:txBody>
          <a:bodyPr wrap="square">
            <a:spAutoFit/>
          </a:bodyPr>
          <a:lstStyle/>
          <a:p>
            <a:r>
              <a:rPr lang="en" altLang="zh-CN">
                <a:latin typeface="Times New Roman" panose="02020603050405020304" pitchFamily="18" charset="0"/>
                <a:cs typeface="Times New Roman" panose="02020603050405020304" pitchFamily="18" charset="0"/>
              </a:rPr>
              <a:t>4</a:t>
            </a:r>
            <a:r>
              <a:rPr lang="zh-CN" altLang="en-US">
                <a:latin typeface="宋体" panose="02010600030101010101" pitchFamily="2" charset="-122"/>
                <a:ea typeface="宋体" panose="02010600030101010101" pitchFamily="2" charset="-122"/>
              </a:rPr>
              <a:t>）</a:t>
            </a:r>
            <a:r>
              <a:rPr lang="zh-CN" altLang="en-US"/>
              <a:t>添加约束条件</a:t>
            </a:r>
          </a:p>
        </p:txBody>
      </p:sp>
    </p:spTree>
    <p:extLst>
      <p:ext uri="{BB962C8B-B14F-4D97-AF65-F5344CB8AC3E}">
        <p14:creationId xmlns:p14="http://schemas.microsoft.com/office/powerpoint/2010/main" val="590192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DA064-D991-9AA8-05CA-A574D9A7F3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47268A1-82A8-C699-27EE-91B36894A56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5C17134-ACCA-0BFA-FA80-ACBADEDEB2E0}"/>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F108DCB-8449-6C12-8255-095152B6D8C6}"/>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地质模型实例</a:t>
            </a:r>
            <a:endParaRPr lang="zh-CN" altLang="en-US" sz="2400" b="1" dirty="0">
              <a:solidFill>
                <a:srgbClr val="9D0335"/>
              </a:solidFill>
            </a:endParaRPr>
          </a:p>
        </p:txBody>
      </p:sp>
      <p:sp>
        <p:nvSpPr>
          <p:cNvPr id="7" name="文本框 6">
            <a:extLst>
              <a:ext uri="{FF2B5EF4-FFF2-40B4-BE49-F238E27FC236}">
                <a16:creationId xmlns:a16="http://schemas.microsoft.com/office/drawing/2014/main" id="{99D8605D-A6CC-EDE2-F005-B7773E324744}"/>
              </a:ext>
            </a:extLst>
          </p:cNvPr>
          <p:cNvSpPr txBox="1"/>
          <p:nvPr/>
        </p:nvSpPr>
        <p:spPr>
          <a:xfrm>
            <a:off x="692913" y="1293789"/>
            <a:ext cx="1719479" cy="369332"/>
          </a:xfrm>
          <a:prstGeom prst="rect">
            <a:avLst/>
          </a:prstGeom>
          <a:noFill/>
        </p:spPr>
        <p:txBody>
          <a:bodyPr wrap="square">
            <a:spAutoFit/>
          </a:bodyPr>
          <a:lstStyle/>
          <a:p>
            <a:r>
              <a:rPr lang="en" altLang="zh-CN"/>
              <a:t>1) </a:t>
            </a:r>
            <a:r>
              <a:rPr lang="zh-CN" altLang="en-US"/>
              <a:t>地层模型</a:t>
            </a:r>
          </a:p>
        </p:txBody>
      </p:sp>
      <p:sp>
        <p:nvSpPr>
          <p:cNvPr id="8" name="文本框 7">
            <a:extLst>
              <a:ext uri="{FF2B5EF4-FFF2-40B4-BE49-F238E27FC236}">
                <a16:creationId xmlns:a16="http://schemas.microsoft.com/office/drawing/2014/main" id="{04986E67-18F5-21A6-6583-43DC805999E3}"/>
              </a:ext>
            </a:extLst>
          </p:cNvPr>
          <p:cNvSpPr txBox="1"/>
          <p:nvPr/>
        </p:nvSpPr>
        <p:spPr>
          <a:xfrm>
            <a:off x="5739348" y="1312456"/>
            <a:ext cx="6344652" cy="369332"/>
          </a:xfrm>
          <a:prstGeom prst="rect">
            <a:avLst/>
          </a:prstGeom>
          <a:noFill/>
        </p:spPr>
        <p:txBody>
          <a:bodyPr wrap="square">
            <a:spAutoFit/>
          </a:bodyPr>
          <a:lstStyle/>
          <a:p>
            <a:r>
              <a:rPr lang="en" altLang="zh-CN"/>
              <a:t>2) </a:t>
            </a:r>
            <a:r>
              <a:rPr lang="zh-CN" altLang="en-US"/>
              <a:t>断层模型</a:t>
            </a:r>
          </a:p>
        </p:txBody>
      </p:sp>
      <p:pic>
        <p:nvPicPr>
          <p:cNvPr id="39" name="图片 38">
            <a:extLst>
              <a:ext uri="{FF2B5EF4-FFF2-40B4-BE49-F238E27FC236}">
                <a16:creationId xmlns:a16="http://schemas.microsoft.com/office/drawing/2014/main" id="{93F7473E-2CB1-C45F-6F93-2AF13B631DB7}"/>
              </a:ext>
            </a:extLst>
          </p:cNvPr>
          <p:cNvPicPr>
            <a:picLocks noChangeAspect="1"/>
          </p:cNvPicPr>
          <p:nvPr/>
        </p:nvPicPr>
        <p:blipFill>
          <a:blip r:embed="rId4"/>
          <a:stretch>
            <a:fillRect/>
          </a:stretch>
        </p:blipFill>
        <p:spPr>
          <a:xfrm>
            <a:off x="542981" y="1700476"/>
            <a:ext cx="4663267" cy="3262045"/>
          </a:xfrm>
          <a:prstGeom prst="rect">
            <a:avLst/>
          </a:prstGeom>
        </p:spPr>
      </p:pic>
      <p:pic>
        <p:nvPicPr>
          <p:cNvPr id="40" name="图片 39">
            <a:extLst>
              <a:ext uri="{FF2B5EF4-FFF2-40B4-BE49-F238E27FC236}">
                <a16:creationId xmlns:a16="http://schemas.microsoft.com/office/drawing/2014/main" id="{E76B451E-4973-1A38-049C-5D349BA2E2CD}"/>
              </a:ext>
            </a:extLst>
          </p:cNvPr>
          <p:cNvPicPr>
            <a:picLocks noChangeAspect="1"/>
          </p:cNvPicPr>
          <p:nvPr/>
        </p:nvPicPr>
        <p:blipFill>
          <a:blip r:embed="rId5"/>
          <a:srcRect r="4706"/>
          <a:stretch/>
        </p:blipFill>
        <p:spPr>
          <a:xfrm>
            <a:off x="5739348" y="1763221"/>
            <a:ext cx="5329705" cy="1710925"/>
          </a:xfrm>
          <a:prstGeom prst="rect">
            <a:avLst/>
          </a:prstGeom>
        </p:spPr>
      </p:pic>
      <p:sp>
        <p:nvSpPr>
          <p:cNvPr id="41" name="文本框 40">
            <a:extLst>
              <a:ext uri="{FF2B5EF4-FFF2-40B4-BE49-F238E27FC236}">
                <a16:creationId xmlns:a16="http://schemas.microsoft.com/office/drawing/2014/main" id="{4CE8B95D-93FC-9C0A-07C7-BDB95D4786C8}"/>
              </a:ext>
            </a:extLst>
          </p:cNvPr>
          <p:cNvSpPr txBox="1"/>
          <p:nvPr/>
        </p:nvSpPr>
        <p:spPr>
          <a:xfrm>
            <a:off x="5739348" y="3696683"/>
            <a:ext cx="1394158" cy="369332"/>
          </a:xfrm>
          <a:prstGeom prst="rect">
            <a:avLst/>
          </a:prstGeom>
          <a:noFill/>
        </p:spPr>
        <p:txBody>
          <a:bodyPr wrap="square">
            <a:spAutoFit/>
          </a:bodyPr>
          <a:lstStyle/>
          <a:p>
            <a:r>
              <a:rPr lang="en" altLang="zh-CN"/>
              <a:t>3) </a:t>
            </a:r>
            <a:r>
              <a:rPr lang="zh-CN" altLang="en-US"/>
              <a:t>钻孔模型</a:t>
            </a:r>
          </a:p>
        </p:txBody>
      </p:sp>
      <p:cxnSp>
        <p:nvCxnSpPr>
          <p:cNvPr id="43" name="直线箭头连接符 8">
            <a:extLst>
              <a:ext uri="{FF2B5EF4-FFF2-40B4-BE49-F238E27FC236}">
                <a16:creationId xmlns:a16="http://schemas.microsoft.com/office/drawing/2014/main" id="{657D260F-0B77-117C-A4EE-2F36310E90EA}"/>
              </a:ext>
            </a:extLst>
          </p:cNvPr>
          <p:cNvCxnSpPr>
            <a:cxnSpLocks/>
          </p:cNvCxnSpPr>
          <p:nvPr/>
        </p:nvCxnSpPr>
        <p:spPr>
          <a:xfrm>
            <a:off x="7792389" y="5089148"/>
            <a:ext cx="1409036" cy="0"/>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44" name="图片 43">
            <a:extLst>
              <a:ext uri="{FF2B5EF4-FFF2-40B4-BE49-F238E27FC236}">
                <a16:creationId xmlns:a16="http://schemas.microsoft.com/office/drawing/2014/main" id="{E2481C97-FFC0-1DA2-91A8-022D056E3C0B}"/>
              </a:ext>
            </a:extLst>
          </p:cNvPr>
          <p:cNvPicPr>
            <a:picLocks noChangeAspect="1"/>
          </p:cNvPicPr>
          <p:nvPr/>
        </p:nvPicPr>
        <p:blipFill>
          <a:blip r:embed="rId6"/>
          <a:stretch>
            <a:fillRect/>
          </a:stretch>
        </p:blipFill>
        <p:spPr>
          <a:xfrm>
            <a:off x="9695080" y="3696683"/>
            <a:ext cx="1034881" cy="2544238"/>
          </a:xfrm>
          <a:prstGeom prst="rect">
            <a:avLst/>
          </a:prstGeom>
        </p:spPr>
      </p:pic>
      <p:pic>
        <p:nvPicPr>
          <p:cNvPr id="45" name="图片 44">
            <a:extLst>
              <a:ext uri="{FF2B5EF4-FFF2-40B4-BE49-F238E27FC236}">
                <a16:creationId xmlns:a16="http://schemas.microsoft.com/office/drawing/2014/main" id="{4440CC31-A05D-C0BC-E51C-08C76F56B76C}"/>
              </a:ext>
            </a:extLst>
          </p:cNvPr>
          <p:cNvPicPr>
            <a:picLocks noChangeAspect="1"/>
          </p:cNvPicPr>
          <p:nvPr/>
        </p:nvPicPr>
        <p:blipFill>
          <a:blip r:embed="rId7"/>
          <a:stretch>
            <a:fillRect/>
          </a:stretch>
        </p:blipFill>
        <p:spPr>
          <a:xfrm>
            <a:off x="5372257" y="4131115"/>
            <a:ext cx="2420132" cy="1943171"/>
          </a:xfrm>
          <a:prstGeom prst="rect">
            <a:avLst/>
          </a:prstGeom>
        </p:spPr>
      </p:pic>
      <p:sp>
        <p:nvSpPr>
          <p:cNvPr id="47" name="文本框 46">
            <a:extLst>
              <a:ext uri="{FF2B5EF4-FFF2-40B4-BE49-F238E27FC236}">
                <a16:creationId xmlns:a16="http://schemas.microsoft.com/office/drawing/2014/main" id="{36F451B4-3C63-FAA8-333D-5F92879B3EDC}"/>
              </a:ext>
            </a:extLst>
          </p:cNvPr>
          <p:cNvSpPr txBox="1"/>
          <p:nvPr/>
        </p:nvSpPr>
        <p:spPr>
          <a:xfrm>
            <a:off x="576580" y="893679"/>
            <a:ext cx="1598021" cy="400110"/>
          </a:xfrm>
          <a:prstGeom prst="rect">
            <a:avLst/>
          </a:prstGeom>
          <a:noFill/>
        </p:spPr>
        <p:txBody>
          <a:bodyPr wrap="square">
            <a:spAutoFit/>
          </a:bodyPr>
          <a:lstStyle/>
          <a:p>
            <a:r>
              <a:rPr lang="en" altLang="zh-CN" sz="2000"/>
              <a:t>2 </a:t>
            </a:r>
            <a:r>
              <a:rPr lang="zh-CN" altLang="en-US" sz="2000"/>
              <a:t>模型实例</a:t>
            </a:r>
          </a:p>
        </p:txBody>
      </p:sp>
    </p:spTree>
    <p:extLst>
      <p:ext uri="{BB962C8B-B14F-4D97-AF65-F5344CB8AC3E}">
        <p14:creationId xmlns:p14="http://schemas.microsoft.com/office/powerpoint/2010/main" val="951082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F886B-F3C8-AEE8-FF55-B62BB4B3A6FE}"/>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37A757D8-203F-4ACF-C9B0-C18C620DF01B}"/>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644CAA79-100E-135D-99EF-FC21EAC39893}"/>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0E3D9222-665C-99D9-E44A-B41A22B6AA9E}"/>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38865839-C03D-3E0E-5AFC-F45ED14E3A64}"/>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896C8ED2-977D-5CD7-60C7-BA239E5CB712}"/>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10353168-4A32-701E-C07D-CBCC5A26F2B2}"/>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2F8D1AB3-ECA2-4DAC-0ADC-E3F1A9AF58F7}"/>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04D49C73-BFC3-6CC5-2ACE-83E3F26005EE}"/>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0703F50-103B-3BFE-432E-4299F51D3353}"/>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360F5B71-62B9-A91C-4F0C-3A32738AC82A}"/>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EB033520-3458-263B-335A-1DFC97496805}"/>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E6D1296D-60A0-A174-93A6-23F95A596044}"/>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54CB5758-6A90-C097-3F68-5CA4EA5FB90D}"/>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37012F94-4C1C-F901-0155-6C8C118E01C8}"/>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7E220209-D5BE-DB1C-C49C-E4D37FDDBA8F}"/>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4A7A15BD-B671-9B79-FF9C-25830FE22953}"/>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909DE11F-75CC-E7CA-6A18-B7FB7632A88E}"/>
                </a:ext>
              </a:extLst>
            </p:cNvPr>
            <p:cNvSpPr txBox="1"/>
            <p:nvPr/>
          </p:nvSpPr>
          <p:spPr>
            <a:xfrm>
              <a:off x="11290" y="5269"/>
              <a:ext cx="7097" cy="725"/>
            </a:xfrm>
            <a:prstGeom prst="rect">
              <a:avLst/>
            </a:prstGeom>
            <a:noFill/>
          </p:spPr>
          <p:txBody>
            <a:bodyPr wrap="square" rtlCol="0">
              <a:spAutoFit/>
            </a:bodyPr>
            <a:lstStyle/>
            <a:p>
              <a:r>
                <a:rPr lang="en-US" altLang="zh-CN" sz="2400" b="1">
                  <a:solidFill>
                    <a:srgbClr val="9B0000"/>
                  </a:solidFill>
                  <a:sym typeface="+mn-ea"/>
                </a:rPr>
                <a:t>03 </a:t>
              </a:r>
              <a:r>
                <a:rPr lang="zh-CN" altLang="en-US" sz="2400" b="1">
                  <a:solidFill>
                    <a:srgbClr val="9B0000"/>
                  </a:solidFill>
                  <a:sym typeface="+mn-ea"/>
                </a:rPr>
                <a:t>三维地质模型</a:t>
              </a:r>
              <a:r>
                <a:rPr lang="zh-CN" altLang="en-US" sz="2400" b="1">
                  <a:solidFill>
                    <a:srgbClr val="9B0000"/>
                  </a:solidFill>
                </a:rPr>
                <a:t>可视化构建</a:t>
              </a:r>
              <a:endParaRPr lang="zh-CN" altLang="en-US" sz="2400" b="1" dirty="0"/>
            </a:p>
          </p:txBody>
        </p:sp>
      </p:grpSp>
      <p:sp>
        <p:nvSpPr>
          <p:cNvPr id="6" name="椭圆 5">
            <a:extLst>
              <a:ext uri="{FF2B5EF4-FFF2-40B4-BE49-F238E27FC236}">
                <a16:creationId xmlns:a16="http://schemas.microsoft.com/office/drawing/2014/main" id="{1F17D257-116F-B3EE-D609-F8263C04DA5B}"/>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EADDA2B-C07C-3F4E-8DCF-F190790ED1F6}"/>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4912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F26DA-2C3C-BD2B-DEE5-0071B5D4B92A}"/>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008EBA9-EEE1-B399-987C-DD9C6F43C3F5}"/>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E52ED4EB-5408-C445-9BE8-953578090097}"/>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B0CD942-D13B-11C4-6440-E3CF12E64B1B}"/>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三维基础场景构建</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2B49B6B-3B99-B467-D962-246C2DEEB085}"/>
              </a:ext>
            </a:extLst>
          </p:cNvPr>
          <p:cNvSpPr txBox="1"/>
          <p:nvPr/>
        </p:nvSpPr>
        <p:spPr>
          <a:xfrm>
            <a:off x="689337" y="1311036"/>
            <a:ext cx="2872015" cy="400110"/>
          </a:xfrm>
          <a:prstGeom prst="rect">
            <a:avLst/>
          </a:prstGeom>
          <a:noFill/>
        </p:spPr>
        <p:txBody>
          <a:bodyPr wrap="square">
            <a:spAutoFit/>
          </a:bodyPr>
          <a:lstStyle/>
          <a:p>
            <a:r>
              <a:rPr lang="en-US" altLang="zh-CN" sz="200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2000">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基础</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场景集</a:t>
            </a:r>
            <a:endParaRPr lang="zh-CN" altLang="en-US" sz="2000" dirty="0"/>
          </a:p>
        </p:txBody>
      </p:sp>
      <p:sp>
        <p:nvSpPr>
          <p:cNvPr id="7" name="文本框 6">
            <a:extLst>
              <a:ext uri="{FF2B5EF4-FFF2-40B4-BE49-F238E27FC236}">
                <a16:creationId xmlns:a16="http://schemas.microsoft.com/office/drawing/2014/main" id="{B1946F17-A8F0-5BAD-B461-3A4885ABE4A1}"/>
              </a:ext>
            </a:extLst>
          </p:cNvPr>
          <p:cNvSpPr txBox="1"/>
          <p:nvPr/>
        </p:nvSpPr>
        <p:spPr>
          <a:xfrm>
            <a:off x="6096000" y="1311036"/>
            <a:ext cx="3246120" cy="400110"/>
          </a:xfrm>
          <a:prstGeom prst="rect">
            <a:avLst/>
          </a:prstGeom>
          <a:noFill/>
        </p:spPr>
        <p:txBody>
          <a:bodyPr wrap="square">
            <a:spAutoFit/>
          </a:bodyPr>
          <a:lstStyle/>
          <a:p>
            <a:r>
              <a:rPr lang="en-US" altLang="zh-CN" sz="2000">
                <a:effectLst/>
                <a:latin typeface="Times New Roman" panose="02020603050405020304" pitchFamily="18" charset="0"/>
                <a:ea typeface="宋体" panose="02010600030101010101" pitchFamily="2" charset="-122"/>
              </a:rPr>
              <a:t>2</a:t>
            </a:r>
            <a:r>
              <a:rPr lang="zh-CN" altLang="en-US" sz="2000">
                <a:effectLst/>
                <a:latin typeface="Times New Roman" panose="02020603050405020304" pitchFamily="18" charset="0"/>
                <a:ea typeface="宋体" panose="02010600030101010101" pitchFamily="2" charset="-122"/>
              </a:rPr>
              <a:t>）</a:t>
            </a:r>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透视相机</a:t>
            </a:r>
            <a:r>
              <a:rPr lang="zh-CN" altLang="en-US" sz="2000">
                <a:effectLst/>
                <a:latin typeface="Times New Roman" panose="02020603050405020304" pitchFamily="18" charset="0"/>
                <a:ea typeface="宋体" panose="02010600030101010101" pitchFamily="2" charset="-122"/>
                <a:cs typeface="Times New Roman" panose="02020603050405020304" pitchFamily="18" charset="0"/>
              </a:rPr>
              <a:t>原理</a:t>
            </a:r>
            <a:r>
              <a:rPr lang="zh-CN" altLang="zh-CN" sz="2000">
                <a:effectLst/>
              </a:rPr>
              <a:t> </a:t>
            </a:r>
            <a:endParaRPr lang="zh-CN" altLang="en-US" sz="2000" dirty="0"/>
          </a:p>
        </p:txBody>
      </p:sp>
      <p:pic>
        <p:nvPicPr>
          <p:cNvPr id="11" name="图片 10">
            <a:extLst>
              <a:ext uri="{FF2B5EF4-FFF2-40B4-BE49-F238E27FC236}">
                <a16:creationId xmlns:a16="http://schemas.microsoft.com/office/drawing/2014/main" id="{B2197C56-62D4-1C97-ADC9-6B8D90E2EA5A}"/>
              </a:ext>
            </a:extLst>
          </p:cNvPr>
          <p:cNvPicPr>
            <a:picLocks noChangeAspect="1"/>
          </p:cNvPicPr>
          <p:nvPr/>
        </p:nvPicPr>
        <p:blipFill>
          <a:blip r:embed="rId4"/>
          <a:stretch>
            <a:fillRect/>
          </a:stretch>
        </p:blipFill>
        <p:spPr>
          <a:xfrm>
            <a:off x="6241338" y="2369978"/>
            <a:ext cx="3992865" cy="2118043"/>
          </a:xfrm>
          <a:prstGeom prst="rect">
            <a:avLst/>
          </a:prstGeom>
        </p:spPr>
      </p:pic>
      <p:pic>
        <p:nvPicPr>
          <p:cNvPr id="39" name="图片 38">
            <a:extLst>
              <a:ext uri="{FF2B5EF4-FFF2-40B4-BE49-F238E27FC236}">
                <a16:creationId xmlns:a16="http://schemas.microsoft.com/office/drawing/2014/main" id="{3313ECC9-3010-4006-AB4C-1792229E060F}"/>
              </a:ext>
            </a:extLst>
          </p:cNvPr>
          <p:cNvPicPr>
            <a:picLocks noChangeAspect="1"/>
          </p:cNvPicPr>
          <p:nvPr/>
        </p:nvPicPr>
        <p:blipFill>
          <a:blip r:embed="rId5"/>
          <a:stretch>
            <a:fillRect/>
          </a:stretch>
        </p:blipFill>
        <p:spPr>
          <a:xfrm>
            <a:off x="576582" y="1967485"/>
            <a:ext cx="4506771" cy="2742939"/>
          </a:xfrm>
          <a:prstGeom prst="rect">
            <a:avLst/>
          </a:prstGeom>
        </p:spPr>
      </p:pic>
      <p:sp>
        <p:nvSpPr>
          <p:cNvPr id="3" name="文本框 2">
            <a:extLst>
              <a:ext uri="{FF2B5EF4-FFF2-40B4-BE49-F238E27FC236}">
                <a16:creationId xmlns:a16="http://schemas.microsoft.com/office/drawing/2014/main" id="{E68AE375-AC0A-2F0C-9E15-7DC36C769621}"/>
              </a:ext>
            </a:extLst>
          </p:cNvPr>
          <p:cNvSpPr txBox="1"/>
          <p:nvPr/>
        </p:nvSpPr>
        <p:spPr>
          <a:xfrm>
            <a:off x="576580" y="845095"/>
            <a:ext cx="1598021" cy="400110"/>
          </a:xfrm>
          <a:prstGeom prst="rect">
            <a:avLst/>
          </a:prstGeom>
          <a:noFill/>
        </p:spPr>
        <p:txBody>
          <a:bodyPr wrap="square">
            <a:spAutoFit/>
          </a:bodyPr>
          <a:lstStyle/>
          <a:p>
            <a:r>
              <a:rPr lang="en" altLang="zh-CN" sz="2000"/>
              <a:t>2 </a:t>
            </a:r>
            <a:r>
              <a:rPr lang="zh-CN" altLang="en-US" sz="2000"/>
              <a:t>模型实例</a:t>
            </a:r>
          </a:p>
        </p:txBody>
      </p:sp>
    </p:spTree>
    <p:extLst>
      <p:ext uri="{BB962C8B-B14F-4D97-AF65-F5344CB8AC3E}">
        <p14:creationId xmlns:p14="http://schemas.microsoft.com/office/powerpoint/2010/main" val="23991572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34B18-D90D-F7F0-8FE7-E389DFD75286}"/>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2948693D-D5FF-7C09-6A5D-90E5253256C2}"/>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7614C1F-E4DE-C599-52DE-276BA51ACEDB}"/>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38DA306-3E0D-148A-0E0F-4CF20E5EA7AE}"/>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三维基础场景构建</a:t>
            </a:r>
            <a:endParaRPr lang="zh-CN" altLang="en-US" sz="2400" b="1" dirty="0">
              <a:solidFill>
                <a:srgbClr val="9D0335"/>
              </a:solidFill>
            </a:endParaRPr>
          </a:p>
        </p:txBody>
      </p:sp>
      <p:sp>
        <p:nvSpPr>
          <p:cNvPr id="13" name="文本框 12">
            <a:extLst>
              <a:ext uri="{FF2B5EF4-FFF2-40B4-BE49-F238E27FC236}">
                <a16:creationId xmlns:a16="http://schemas.microsoft.com/office/drawing/2014/main" id="{E677313C-8570-AEBC-5635-6EBC6EF06590}"/>
              </a:ext>
            </a:extLst>
          </p:cNvPr>
          <p:cNvSpPr txBox="1"/>
          <p:nvPr/>
        </p:nvSpPr>
        <p:spPr>
          <a:xfrm>
            <a:off x="576579" y="979846"/>
            <a:ext cx="1761672"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rPr>
              <a:t>3.</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光照计算</a:t>
            </a:r>
            <a:r>
              <a:rPr lang="zh-CN" altLang="zh-CN" dirty="0">
                <a:effectLst/>
              </a:rPr>
              <a:t> </a:t>
            </a:r>
            <a:endParaRPr lang="zh-CN" altLang="en-US" dirty="0"/>
          </a:p>
        </p:txBody>
      </p:sp>
      <p:sp>
        <p:nvSpPr>
          <p:cNvPr id="15" name="文本框 14">
            <a:extLst>
              <a:ext uri="{FF2B5EF4-FFF2-40B4-BE49-F238E27FC236}">
                <a16:creationId xmlns:a16="http://schemas.microsoft.com/office/drawing/2014/main" id="{D78E0290-74F6-A1C9-2CCF-C4B679E77215}"/>
              </a:ext>
            </a:extLst>
          </p:cNvPr>
          <p:cNvSpPr txBox="1"/>
          <p:nvPr/>
        </p:nvSpPr>
        <p:spPr>
          <a:xfrm>
            <a:off x="1266792" y="1447709"/>
            <a:ext cx="610035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经典光照模型</a:t>
            </a:r>
            <a:r>
              <a:rPr lang="en-US" altLang="zh-CN" sz="1800" dirty="0">
                <a:effectLst/>
                <a:latin typeface="Times New Roman" panose="02020603050405020304" pitchFamily="18" charset="0"/>
                <a:ea typeface="宋体" panose="02010600030101010101" pitchFamily="2" charset="-122"/>
              </a:rPr>
              <a:t>Phong</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适用于轻量、实时渲染情景</a:t>
            </a:r>
            <a:endParaRPr lang="zh-CN" altLang="en-US" dirty="0"/>
          </a:p>
        </p:txBody>
      </p:sp>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6E321506-9F0F-1A94-9AB6-59F32CC2E1B0}"/>
                  </a:ext>
                </a:extLst>
              </p:cNvPr>
              <p:cNvSpPr txBox="1"/>
              <p:nvPr/>
            </p:nvSpPr>
            <p:spPr>
              <a:xfrm>
                <a:off x="2769021" y="1883371"/>
                <a:ext cx="6100354" cy="515526"/>
              </a:xfrm>
              <a:prstGeom prst="rect">
                <a:avLst/>
              </a:prstGeom>
              <a:noFill/>
            </p:spPr>
            <p:txBody>
              <a:bodyPr wrap="square">
                <a:spAutoFit/>
              </a:bodyPr>
              <a:lstStyle/>
              <a:p>
                <a:pPr indent="1524000" algn="ctr">
                  <a:lnSpc>
                    <a:spcPct val="125000"/>
                  </a:lnSpc>
                  <a:spcAft>
                    <a:spcPts val="600"/>
                  </a:spcAft>
                </a:pPr>
                <a14:m>
                  <m:oMathPara xmlns:m="http://schemas.openxmlformats.org/officeDocument/2006/math">
                    <m:oMathParaPr>
                      <m:jc m:val="centerGroup"/>
                    </m:oMathParaPr>
                    <m:oMath xmlns:m="http://schemas.openxmlformats.org/officeDocument/2006/math">
                      <m:r>
                        <a:rPr lang="en-US" altLang="zh-CN" sz="1800" i="1" smtClean="0">
                          <a:effectLst/>
                          <a:latin typeface="Cambria Math" panose="02040503050406030204" pitchFamily="18" charset="0"/>
                          <a:ea typeface="宋体" panose="02010600030101010101" pitchFamily="2" charset="-122"/>
                          <a:cs typeface="宋体" panose="02010600030101010101" pitchFamily="2" charset="-122"/>
                        </a:rPr>
                        <m:t>𝐼</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𝑎</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𝑑</m:t>
                          </m:r>
                        </m:sub>
                      </m:sSub>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𝑁</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𝐿</m:t>
                          </m:r>
                        </m:e>
                      </m:d>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𝑠</m:t>
                          </m:r>
                        </m:sub>
                      </m:sSub>
                      <m:sSup>
                        <m:sSup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𝑅</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𝑉</m:t>
                              </m:r>
                            </m:e>
                          </m:d>
                        </m:e>
                        <m:sup>
                          <m:r>
                            <a:rPr lang="en-US" altLang="zh-CN" sz="1800" i="1">
                              <a:effectLst/>
                              <a:latin typeface="Cambria Math" panose="02040503050406030204" pitchFamily="18" charset="0"/>
                              <a:ea typeface="宋体" panose="02010600030101010101" pitchFamily="2" charset="-122"/>
                              <a:cs typeface="宋体" panose="02010600030101010101" pitchFamily="2" charset="-122"/>
                            </a:rPr>
                            <m:t>𝑛</m:t>
                          </m:r>
                        </m:sup>
                      </m:sSup>
                    </m:oMath>
                  </m:oMathPara>
                </a14:m>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xmlns="">
          <p:sp>
            <p:nvSpPr>
              <p:cNvPr id="19" name="文本框 18">
                <a:extLst>
                  <a:ext uri="{FF2B5EF4-FFF2-40B4-BE49-F238E27FC236}">
                    <a16:creationId xmlns:a16="http://schemas.microsoft.com/office/drawing/2014/main" id="{6E321506-9F0F-1A94-9AB6-59F32CC2E1B0}"/>
                  </a:ext>
                </a:extLst>
              </p:cNvPr>
              <p:cNvSpPr txBox="1">
                <a:spLocks noRot="1" noChangeAspect="1" noMove="1" noResize="1" noEditPoints="1" noAdjustHandles="1" noChangeArrowheads="1" noChangeShapeType="1" noTextEdit="1"/>
              </p:cNvSpPr>
              <p:nvPr/>
            </p:nvSpPr>
            <p:spPr>
              <a:xfrm>
                <a:off x="2769021" y="1883371"/>
                <a:ext cx="6100354" cy="5155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E3D1A8C1-46C8-9413-EBC4-ECBA7174D6C6}"/>
                  </a:ext>
                </a:extLst>
              </p:cNvPr>
              <p:cNvSpPr txBox="1"/>
              <p:nvPr/>
            </p:nvSpPr>
            <p:spPr>
              <a:xfrm>
                <a:off x="576579" y="2467498"/>
                <a:ext cx="1146084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𝑎</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为环境光；</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𝑑</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为漫反射；</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𝑠</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为镜面反射；</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𝑁</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𝐿</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𝑉</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𝑅</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分别为法向量、光源方向、视线方向、反射方向。</a:t>
                </a:r>
                <a:endParaRPr lang="zh-CN" altLang="en-US" dirty="0"/>
              </a:p>
            </p:txBody>
          </p:sp>
        </mc:Choice>
        <mc:Fallback xmlns="">
          <p:sp>
            <p:nvSpPr>
              <p:cNvPr id="16" name="文本框 15">
                <a:extLst>
                  <a:ext uri="{FF2B5EF4-FFF2-40B4-BE49-F238E27FC236}">
                    <a16:creationId xmlns:a16="http://schemas.microsoft.com/office/drawing/2014/main" id="{E3D1A8C1-46C8-9413-EBC4-ECBA7174D6C6}"/>
                  </a:ext>
                </a:extLst>
              </p:cNvPr>
              <p:cNvSpPr txBox="1">
                <a:spLocks noRot="1" noChangeAspect="1" noMove="1" noResize="1" noEditPoints="1" noAdjustHandles="1" noChangeArrowheads="1" noChangeShapeType="1" noTextEdit="1"/>
              </p:cNvSpPr>
              <p:nvPr/>
            </p:nvSpPr>
            <p:spPr>
              <a:xfrm>
                <a:off x="576579" y="2467498"/>
                <a:ext cx="11460844" cy="369332"/>
              </a:xfrm>
              <a:prstGeom prst="rect">
                <a:avLst/>
              </a:prstGeom>
              <a:blipFill>
                <a:blip r:embed="rId7"/>
                <a:stretch>
                  <a:fillRect l="-442" t="-13333" b="-16667"/>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BAB76389-CED9-0DB0-44CB-F7B6AB287104}"/>
              </a:ext>
            </a:extLst>
          </p:cNvPr>
          <p:cNvSpPr txBox="1"/>
          <p:nvPr/>
        </p:nvSpPr>
        <p:spPr>
          <a:xfrm>
            <a:off x="1756732" y="5970946"/>
            <a:ext cx="2318071" cy="369332"/>
          </a:xfrm>
          <a:prstGeom prst="rect">
            <a:avLst/>
          </a:prstGeom>
          <a:noFill/>
        </p:spPr>
        <p:txBody>
          <a:bodyPr wrap="square">
            <a:spAutoFit/>
          </a:bodyPr>
          <a:lstStyle/>
          <a:p>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a:latin typeface="Times New Roman" panose="02020603050405020304" pitchFamily="18" charset="0"/>
                <a:ea typeface="宋体" panose="02010600030101010101" pitchFamily="2" charset="-122"/>
                <a:cs typeface="Times New Roman" panose="02020603050405020304" pitchFamily="18" charset="0"/>
              </a:rPr>
              <a:t>a</a:t>
            </a:r>
            <a:r>
              <a:rPr lang="zh-CN" altLang="en-US">
                <a:latin typeface="Times New Roman" panose="02020603050405020304" pitchFamily="18" charset="0"/>
                <a:ea typeface="宋体" panose="02010600030101010101" pitchFamily="2" charset="-122"/>
                <a:cs typeface="Times New Roman" panose="02020603050405020304" pitchFamily="18" charset="0"/>
              </a:rPr>
              <a:t>）无</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光照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示例</a:t>
            </a:r>
            <a:endParaRPr lang="zh-CN" altLang="en-US" dirty="0"/>
          </a:p>
        </p:txBody>
      </p:sp>
      <p:pic>
        <p:nvPicPr>
          <p:cNvPr id="8" name="图片 7">
            <a:extLst>
              <a:ext uri="{FF2B5EF4-FFF2-40B4-BE49-F238E27FC236}">
                <a16:creationId xmlns:a16="http://schemas.microsoft.com/office/drawing/2014/main" id="{B24786B7-9F4E-C6DD-494A-3382792418DE}"/>
              </a:ext>
            </a:extLst>
          </p:cNvPr>
          <p:cNvPicPr>
            <a:picLocks noChangeAspect="1"/>
          </p:cNvPicPr>
          <p:nvPr/>
        </p:nvPicPr>
        <p:blipFill>
          <a:blip r:embed="rId8"/>
          <a:stretch>
            <a:fillRect/>
          </a:stretch>
        </p:blipFill>
        <p:spPr>
          <a:xfrm>
            <a:off x="576579" y="3265060"/>
            <a:ext cx="5327024" cy="2477882"/>
          </a:xfrm>
          <a:prstGeom prst="rect">
            <a:avLst/>
          </a:prstGeom>
        </p:spPr>
      </p:pic>
      <p:pic>
        <p:nvPicPr>
          <p:cNvPr id="10" name="图片 9">
            <a:extLst>
              <a:ext uri="{FF2B5EF4-FFF2-40B4-BE49-F238E27FC236}">
                <a16:creationId xmlns:a16="http://schemas.microsoft.com/office/drawing/2014/main" id="{80DAE8B6-2CA0-1165-B815-E1E788093FD9}"/>
              </a:ext>
            </a:extLst>
          </p:cNvPr>
          <p:cNvPicPr>
            <a:picLocks noChangeAspect="1"/>
          </p:cNvPicPr>
          <p:nvPr/>
        </p:nvPicPr>
        <p:blipFill>
          <a:blip r:embed="rId9"/>
          <a:stretch>
            <a:fillRect/>
          </a:stretch>
        </p:blipFill>
        <p:spPr>
          <a:xfrm>
            <a:off x="6755954" y="3265060"/>
            <a:ext cx="4786449" cy="2461480"/>
          </a:xfrm>
          <a:prstGeom prst="rect">
            <a:avLst/>
          </a:prstGeom>
        </p:spPr>
      </p:pic>
      <p:sp>
        <p:nvSpPr>
          <p:cNvPr id="11" name="文本框 10">
            <a:extLst>
              <a:ext uri="{FF2B5EF4-FFF2-40B4-BE49-F238E27FC236}">
                <a16:creationId xmlns:a16="http://schemas.microsoft.com/office/drawing/2014/main" id="{3D42AD4A-BDAB-C64F-F353-61FE92E8E3A8}"/>
              </a:ext>
            </a:extLst>
          </p:cNvPr>
          <p:cNvSpPr txBox="1"/>
          <p:nvPr/>
        </p:nvSpPr>
        <p:spPr>
          <a:xfrm>
            <a:off x="7732403" y="5970946"/>
            <a:ext cx="2547720" cy="369332"/>
          </a:xfrm>
          <a:prstGeom prst="rect">
            <a:avLst/>
          </a:prstGeom>
          <a:noFill/>
        </p:spPr>
        <p:txBody>
          <a:bodyPr wrap="square">
            <a:spAutoFit/>
          </a:bodyPr>
          <a:lstStyle/>
          <a:p>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a:latin typeface="Times New Roman" panose="02020603050405020304" pitchFamily="18" charset="0"/>
                <a:ea typeface="宋体" panose="02010600030101010101" pitchFamily="2" charset="-122"/>
                <a:cs typeface="Times New Roman" panose="02020603050405020304" pitchFamily="18" charset="0"/>
              </a:rPr>
              <a:t>b</a:t>
            </a:r>
            <a:r>
              <a:rPr lang="zh-CN" altLang="en-US">
                <a:latin typeface="Times New Roman" panose="02020603050405020304" pitchFamily="18" charset="0"/>
                <a:ea typeface="宋体" panose="02010600030101010101" pitchFamily="2" charset="-122"/>
                <a:cs typeface="Times New Roman" panose="02020603050405020304" pitchFamily="18" charset="0"/>
              </a:rPr>
              <a:t>）有</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光照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效果</a:t>
            </a:r>
            <a:endParaRPr lang="zh-CN" altLang="en-US" dirty="0"/>
          </a:p>
        </p:txBody>
      </p:sp>
    </p:spTree>
    <p:extLst>
      <p:ext uri="{BB962C8B-B14F-4D97-AF65-F5344CB8AC3E}">
        <p14:creationId xmlns:p14="http://schemas.microsoft.com/office/powerpoint/2010/main" val="1160327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F69FB-AF8D-F745-9F84-C61D0077440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DB961BA-B8FC-B389-50C2-7DC0599964E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4B46E88-2135-35F2-9620-E67A404C763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DBCB72F-857A-1BEC-852D-66F03D011C3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830BB46A-EDDF-CEF6-6ECB-945707815DCC}"/>
              </a:ext>
            </a:extLst>
          </p:cNvPr>
          <p:cNvSpPr txBox="1"/>
          <p:nvPr/>
        </p:nvSpPr>
        <p:spPr>
          <a:xfrm>
            <a:off x="576579" y="1158605"/>
            <a:ext cx="9285877"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模型表面法向量计算与方向判断	 </a:t>
            </a:r>
            <a:endParaRPr lang="zh-CN" altLang="en-US" dirty="0"/>
          </a:p>
        </p:txBody>
      </p:sp>
      <p:pic>
        <p:nvPicPr>
          <p:cNvPr id="10" name="图片 9">
            <a:extLst>
              <a:ext uri="{FF2B5EF4-FFF2-40B4-BE49-F238E27FC236}">
                <a16:creationId xmlns:a16="http://schemas.microsoft.com/office/drawing/2014/main" id="{51558FF0-69A8-5544-8506-36945A54C0E3}"/>
              </a:ext>
            </a:extLst>
          </p:cNvPr>
          <p:cNvPicPr>
            <a:picLocks noChangeAspect="1"/>
          </p:cNvPicPr>
          <p:nvPr/>
        </p:nvPicPr>
        <p:blipFill>
          <a:blip r:embed="rId4"/>
          <a:stretch>
            <a:fillRect/>
          </a:stretch>
        </p:blipFill>
        <p:spPr>
          <a:xfrm>
            <a:off x="809670" y="2392828"/>
            <a:ext cx="4605655" cy="2943225"/>
          </a:xfrm>
          <a:prstGeom prst="rect">
            <a:avLst/>
          </a:prstGeom>
        </p:spPr>
      </p:pic>
      <p:pic>
        <p:nvPicPr>
          <p:cNvPr id="11" name="图片 10">
            <a:extLst>
              <a:ext uri="{FF2B5EF4-FFF2-40B4-BE49-F238E27FC236}">
                <a16:creationId xmlns:a16="http://schemas.microsoft.com/office/drawing/2014/main" id="{A36007DE-B670-8023-04D0-00C126F1061F}"/>
              </a:ext>
            </a:extLst>
          </p:cNvPr>
          <p:cNvPicPr>
            <a:picLocks noChangeAspect="1"/>
          </p:cNvPicPr>
          <p:nvPr/>
        </p:nvPicPr>
        <p:blipFill>
          <a:blip r:embed="rId5"/>
          <a:stretch>
            <a:fillRect/>
          </a:stretch>
        </p:blipFill>
        <p:spPr>
          <a:xfrm>
            <a:off x="6776677" y="2678260"/>
            <a:ext cx="2487930" cy="2372360"/>
          </a:xfrm>
          <a:prstGeom prst="rect">
            <a:avLst/>
          </a:prstGeom>
        </p:spPr>
      </p:pic>
      <p:sp>
        <p:nvSpPr>
          <p:cNvPr id="13" name="文本框 12">
            <a:extLst>
              <a:ext uri="{FF2B5EF4-FFF2-40B4-BE49-F238E27FC236}">
                <a16:creationId xmlns:a16="http://schemas.microsoft.com/office/drawing/2014/main" id="{E263266C-6721-02AA-157A-80DC068DEC9C}"/>
              </a:ext>
            </a:extLst>
          </p:cNvPr>
          <p:cNvSpPr txBox="1"/>
          <p:nvPr/>
        </p:nvSpPr>
        <p:spPr>
          <a:xfrm>
            <a:off x="-4354" y="5497769"/>
            <a:ext cx="6100354" cy="403252"/>
          </a:xfrm>
          <a:prstGeom prst="rect">
            <a:avLst/>
          </a:prstGeom>
          <a:noFill/>
        </p:spPr>
        <p:txBody>
          <a:bodyPr wrap="square">
            <a:spAutoFit/>
          </a:bodyPr>
          <a:lstStyle/>
          <a:p>
            <a:pPr algn="ctr">
              <a:lnSpc>
                <a:spcPct val="125000"/>
              </a:lnSpc>
            </a:pP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模型表面法向量示意图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5" name="文本框 14">
            <a:extLst>
              <a:ext uri="{FF2B5EF4-FFF2-40B4-BE49-F238E27FC236}">
                <a16:creationId xmlns:a16="http://schemas.microsoft.com/office/drawing/2014/main" id="{436974DC-04E0-EA49-DAE0-3077FA6D1EF3}"/>
              </a:ext>
            </a:extLst>
          </p:cNvPr>
          <p:cNvSpPr txBox="1"/>
          <p:nvPr/>
        </p:nvSpPr>
        <p:spPr>
          <a:xfrm>
            <a:off x="6655350" y="5497769"/>
            <a:ext cx="6100354"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a:effectLst/>
                <a:latin typeface="Times New Roman" panose="02020603050405020304" pitchFamily="18" charset="0"/>
                <a:ea typeface="宋体" panose="02010600030101010101" pitchFamily="2" charset="-122"/>
                <a:cs typeface="宋体" panose="02010600030101010101" pitchFamily="2" charset="-122"/>
              </a:rPr>
              <a:t>法</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向量分量示意图</a:t>
            </a:r>
            <a:r>
              <a:rPr lang="zh-CN" altLang="zh-CN" dirty="0">
                <a:effectLst/>
              </a:rPr>
              <a:t> </a:t>
            </a:r>
            <a:endParaRPr lang="zh-CN" altLang="en-US" dirty="0"/>
          </a:p>
        </p:txBody>
      </p:sp>
      <p:sp>
        <p:nvSpPr>
          <p:cNvPr id="17" name="文本框 16">
            <a:extLst>
              <a:ext uri="{FF2B5EF4-FFF2-40B4-BE49-F238E27FC236}">
                <a16:creationId xmlns:a16="http://schemas.microsoft.com/office/drawing/2014/main" id="{9F1DCF86-F2C2-E21C-010F-EE9F8B007EDE}"/>
              </a:ext>
            </a:extLst>
          </p:cNvPr>
          <p:cNvSpPr txBox="1"/>
          <p:nvPr/>
        </p:nvSpPr>
        <p:spPr>
          <a:xfrm>
            <a:off x="881611" y="1521947"/>
            <a:ext cx="10567393" cy="409023"/>
          </a:xfrm>
          <a:prstGeom prst="rect">
            <a:avLst/>
          </a:prstGeom>
          <a:noFill/>
        </p:spPr>
        <p:txBody>
          <a:bodyPr wrap="square">
            <a:spAutoFit/>
          </a:bodyPr>
          <a:lstStyle/>
          <a:p>
            <a:pPr indent="304800">
              <a:lnSpc>
                <a:spcPct val="125000"/>
              </a:lnSpc>
              <a:spcAft>
                <a:spcPts val="600"/>
              </a:spcAft>
            </a:pPr>
            <a:r>
              <a:rPr lang="zh-CN" altLang="zh-CN"/>
              <a:t>将模型表面法向量拆分为</a:t>
            </a:r>
            <a:r>
              <a:rPr lang="en-US" altLang="zh-CN"/>
              <a:t>x</a:t>
            </a:r>
            <a:r>
              <a:rPr lang="zh-CN" altLang="zh-CN"/>
              <a:t>、</a:t>
            </a:r>
            <a:r>
              <a:rPr lang="en-US" altLang="zh-CN"/>
              <a:t>y</a:t>
            </a:r>
            <a:r>
              <a:rPr lang="zh-CN" altLang="zh-CN"/>
              <a:t>、</a:t>
            </a:r>
            <a:r>
              <a:rPr lang="en-US" altLang="zh-CN"/>
              <a:t>z</a:t>
            </a:r>
            <a:r>
              <a:rPr lang="zh-CN" altLang="zh-CN"/>
              <a:t>三个分量，对法向量分量大小进行判断，选择合适的纹理映射平面</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Tree>
    <p:extLst>
      <p:ext uri="{BB962C8B-B14F-4D97-AF65-F5344CB8AC3E}">
        <p14:creationId xmlns:p14="http://schemas.microsoft.com/office/powerpoint/2010/main" val="3081509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8AF17-9729-8E15-4E49-53ECE555389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8FAA5FE4-92C7-EDFC-727C-CD693A549F79}"/>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BDEA6CB-034E-4DEB-DA95-761B2803E466}"/>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7DB66311-1183-BC9E-093D-F464087EDB88}"/>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73F0430-ED83-1DF2-93B2-89AB61352362}"/>
              </a:ext>
            </a:extLst>
          </p:cNvPr>
          <p:cNvSpPr txBox="1"/>
          <p:nvPr/>
        </p:nvSpPr>
        <p:spPr>
          <a:xfrm>
            <a:off x="576579" y="1158605"/>
            <a:ext cx="9285877" cy="369332"/>
          </a:xfrm>
          <a:prstGeom prst="rect">
            <a:avLst/>
          </a:prstGeom>
          <a:noFill/>
        </p:spPr>
        <p:txBody>
          <a:bodyPr wrap="square">
            <a:spAutoFit/>
          </a:bodyPr>
          <a:lstStyle/>
          <a:p>
            <a:r>
              <a:rPr lang="en-US" altLang="zh-CN" dirty="0">
                <a:latin typeface="Times New Roman" panose="02020603050405020304" pitchFamily="18" charset="0"/>
                <a:ea typeface="宋体" panose="02010600030101010101" pitchFamily="2" charset="-122"/>
                <a:cs typeface="Times New Roman" panose="02020603050405020304" pitchFamily="18" charset="0"/>
              </a:rPr>
              <a:t>2</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a:latin typeface="Times New Roman" panose="02020603050405020304" pitchFamily="18" charset="0"/>
                <a:ea typeface="宋体" panose="02010600030101010101" pitchFamily="2" charset="-122"/>
                <a:cs typeface="Times New Roman" panose="02020603050405020304" pitchFamily="18" charset="0"/>
              </a:rPr>
              <a:t>包围盒及</a:t>
            </a:r>
            <a:r>
              <a:rPr lang="en-US" altLang="zh-CN">
                <a:latin typeface="Times New Roman" panose="02020603050405020304" pitchFamily="18" charset="0"/>
                <a:ea typeface="宋体" panose="02010600030101010101" pitchFamily="2" charset="-122"/>
                <a:cs typeface="Times New Roman" panose="02020603050405020304" pitchFamily="18" charset="0"/>
              </a:rPr>
              <a:t>UV</a:t>
            </a:r>
            <a:r>
              <a:rPr lang="zh-CN" altLang="en-US">
                <a:latin typeface="Times New Roman" panose="02020603050405020304" pitchFamily="18" charset="0"/>
                <a:ea typeface="宋体" panose="02010600030101010101" pitchFamily="2" charset="-122"/>
                <a:cs typeface="Times New Roman" panose="02020603050405020304" pitchFamily="18" charset="0"/>
              </a:rPr>
              <a:t>映射</a:t>
            </a:r>
            <a:endParaRPr lang="zh-CN" altLang="en-US" dirty="0"/>
          </a:p>
        </p:txBody>
      </p:sp>
      <p:pic>
        <p:nvPicPr>
          <p:cNvPr id="3" name="图片 2">
            <a:extLst>
              <a:ext uri="{FF2B5EF4-FFF2-40B4-BE49-F238E27FC236}">
                <a16:creationId xmlns:a16="http://schemas.microsoft.com/office/drawing/2014/main" id="{D8184D93-8292-A791-0BEF-F905A849A043}"/>
              </a:ext>
            </a:extLst>
          </p:cNvPr>
          <p:cNvPicPr>
            <a:picLocks noChangeAspect="1"/>
          </p:cNvPicPr>
          <p:nvPr/>
        </p:nvPicPr>
        <p:blipFill>
          <a:blip r:embed="rId4"/>
          <a:stretch>
            <a:fillRect/>
          </a:stretch>
        </p:blipFill>
        <p:spPr>
          <a:xfrm>
            <a:off x="576579" y="2277664"/>
            <a:ext cx="2825115" cy="2138680"/>
          </a:xfrm>
          <a:prstGeom prst="rect">
            <a:avLst/>
          </a:prstGeom>
        </p:spPr>
      </p:pic>
      <p:sp>
        <p:nvSpPr>
          <p:cNvPr id="7" name="文本框 6">
            <a:extLst>
              <a:ext uri="{FF2B5EF4-FFF2-40B4-BE49-F238E27FC236}">
                <a16:creationId xmlns:a16="http://schemas.microsoft.com/office/drawing/2014/main" id="{4689D63B-D5CB-DA92-8B0B-B26C05C470A0}"/>
              </a:ext>
            </a:extLst>
          </p:cNvPr>
          <p:cNvSpPr txBox="1"/>
          <p:nvPr/>
        </p:nvSpPr>
        <p:spPr>
          <a:xfrm>
            <a:off x="793784" y="4603539"/>
            <a:ext cx="2231466" cy="369332"/>
          </a:xfrm>
          <a:prstGeom prst="rect">
            <a:avLst/>
          </a:prstGeom>
          <a:noFill/>
        </p:spPr>
        <p:txBody>
          <a:bodyPr wrap="square">
            <a:spAutoFit/>
          </a:bodyPr>
          <a:lstStyle/>
          <a:p>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最小</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包围盒子</a:t>
            </a:r>
            <a:r>
              <a:rPr lang="zh-CN" altLang="zh-CN" dirty="0">
                <a:effectLst/>
              </a:rPr>
              <a:t> </a:t>
            </a:r>
            <a:endParaRPr lang="zh-CN" altLang="en-US" dirty="0"/>
          </a:p>
        </p:txBody>
      </p:sp>
      <p:sp>
        <p:nvSpPr>
          <p:cNvPr id="10" name="文本框 9">
            <a:extLst>
              <a:ext uri="{FF2B5EF4-FFF2-40B4-BE49-F238E27FC236}">
                <a16:creationId xmlns:a16="http://schemas.microsoft.com/office/drawing/2014/main" id="{878B2B62-6542-0031-8048-2430E841086C}"/>
              </a:ext>
            </a:extLst>
          </p:cNvPr>
          <p:cNvSpPr txBox="1"/>
          <p:nvPr/>
        </p:nvSpPr>
        <p:spPr>
          <a:xfrm>
            <a:off x="634668" y="1740929"/>
            <a:ext cx="9285876" cy="403316"/>
          </a:xfrm>
          <a:prstGeom prst="rect">
            <a:avLst/>
          </a:prstGeom>
          <a:noFill/>
        </p:spPr>
        <p:txBody>
          <a:bodyPr wrap="square">
            <a:spAutoFit/>
          </a:bodyPr>
          <a:lstStyle/>
          <a:p>
            <a:pPr indent="304800" algn="just">
              <a:lnSpc>
                <a:spcPct val="125000"/>
              </a:lnSpc>
              <a:spcAft>
                <a:spcPts val="600"/>
              </a:spcAft>
            </a:pP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计算包围盒，</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确定模型坐标数据最大最小范围</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用于</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纹理</a:t>
            </a:r>
            <a:r>
              <a:rPr lang="en-US" altLang="zh-CN" sz="1800">
                <a:effectLst/>
                <a:latin typeface="Times New Roman" panose="02020603050405020304" pitchFamily="18" charset="0"/>
                <a:ea typeface="宋体" panose="02010600030101010101" pitchFamily="2" charset="-122"/>
                <a:cs typeface="宋体" panose="02010600030101010101" pitchFamily="2" charset="-122"/>
              </a:rPr>
              <a:t>UV</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坐标的归一化映射。</a:t>
            </a: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p:txBody>
      </p:sp>
      <p:pic>
        <p:nvPicPr>
          <p:cNvPr id="12" name="图片 11">
            <a:extLst>
              <a:ext uri="{FF2B5EF4-FFF2-40B4-BE49-F238E27FC236}">
                <a16:creationId xmlns:a16="http://schemas.microsoft.com/office/drawing/2014/main" id="{9B7FE3D2-4AFA-DDA0-88FA-B45E64327CCC}"/>
              </a:ext>
            </a:extLst>
          </p:cNvPr>
          <p:cNvPicPr>
            <a:picLocks noChangeAspect="1"/>
          </p:cNvPicPr>
          <p:nvPr/>
        </p:nvPicPr>
        <p:blipFill>
          <a:blip r:embed="rId5"/>
          <a:stretch>
            <a:fillRect/>
          </a:stretch>
        </p:blipFill>
        <p:spPr>
          <a:xfrm>
            <a:off x="8659682" y="2434342"/>
            <a:ext cx="2405547" cy="2016023"/>
          </a:xfrm>
          <a:prstGeom prst="rect">
            <a:avLst/>
          </a:prstGeom>
        </p:spPr>
      </p:pic>
      <p:sp>
        <p:nvSpPr>
          <p:cNvPr id="14" name="文本框 13">
            <a:extLst>
              <a:ext uri="{FF2B5EF4-FFF2-40B4-BE49-F238E27FC236}">
                <a16:creationId xmlns:a16="http://schemas.microsoft.com/office/drawing/2014/main" id="{01E1F102-6E57-E522-3B7A-31E233CDAF22}"/>
              </a:ext>
            </a:extLst>
          </p:cNvPr>
          <p:cNvSpPr txBox="1"/>
          <p:nvPr/>
        </p:nvSpPr>
        <p:spPr>
          <a:xfrm>
            <a:off x="4743828" y="4585073"/>
            <a:ext cx="2704344" cy="378565"/>
          </a:xfrm>
          <a:prstGeom prst="rect">
            <a:avLst/>
          </a:prstGeom>
          <a:noFill/>
        </p:spPr>
        <p:txBody>
          <a:bodyPr wrap="square">
            <a:spAutoFit/>
          </a:bodyPr>
          <a:lstStyle/>
          <a:p>
            <a:pPr algn="ctr" fontAlgn="b">
              <a:lnSpc>
                <a:spcPct val="125000"/>
              </a:lnSpc>
            </a:pP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投影面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映射</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6" name="文本框 15">
            <a:extLst>
              <a:ext uri="{FF2B5EF4-FFF2-40B4-BE49-F238E27FC236}">
                <a16:creationId xmlns:a16="http://schemas.microsoft.com/office/drawing/2014/main" id="{4FDA7F62-BBA2-62CC-04C8-109C46891C88}"/>
              </a:ext>
            </a:extLst>
          </p:cNvPr>
          <p:cNvSpPr txBox="1"/>
          <p:nvPr/>
        </p:nvSpPr>
        <p:spPr>
          <a:xfrm>
            <a:off x="8901630" y="4594306"/>
            <a:ext cx="2037828" cy="378565"/>
          </a:xfrm>
          <a:prstGeom prst="rect">
            <a:avLst/>
          </a:prstGeom>
          <a:noFill/>
        </p:spPr>
        <p:txBody>
          <a:bodyPr wrap="square">
            <a:spAutoFit/>
          </a:bodyPr>
          <a:lstStyle/>
          <a:p>
            <a:pPr algn="ctr" fontAlgn="b">
              <a:lnSpc>
                <a:spcPct val="125000"/>
              </a:lnSpc>
            </a:pP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3</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UV</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坐标计算</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pic>
        <p:nvPicPr>
          <p:cNvPr id="15" name="图片 14">
            <a:extLst>
              <a:ext uri="{FF2B5EF4-FFF2-40B4-BE49-F238E27FC236}">
                <a16:creationId xmlns:a16="http://schemas.microsoft.com/office/drawing/2014/main" id="{79BA06CC-AC04-2142-8B03-163B48028A22}"/>
              </a:ext>
            </a:extLst>
          </p:cNvPr>
          <p:cNvPicPr>
            <a:picLocks noChangeAspect="1"/>
          </p:cNvPicPr>
          <p:nvPr/>
        </p:nvPicPr>
        <p:blipFill rotWithShape="1">
          <a:blip r:embed="rId6"/>
          <a:srcRect l="8336" r="6855"/>
          <a:stretch/>
        </p:blipFill>
        <p:spPr bwMode="auto">
          <a:xfrm>
            <a:off x="3868457" y="2760363"/>
            <a:ext cx="2027555" cy="1363980"/>
          </a:xfrm>
          <a:prstGeom prst="rect">
            <a:avLst/>
          </a:prstGeom>
          <a:ln>
            <a:noFill/>
          </a:ln>
          <a:extLst>
            <a:ext uri="{53640926-AAD7-44D8-BBD7-CCE9431645EC}">
              <a14:shadowObscured xmlns:a14="http://schemas.microsoft.com/office/drawing/2010/main"/>
            </a:ext>
          </a:extLst>
        </p:spPr>
      </p:pic>
      <p:pic>
        <p:nvPicPr>
          <p:cNvPr id="17" name="图片 16">
            <a:extLst>
              <a:ext uri="{FF2B5EF4-FFF2-40B4-BE49-F238E27FC236}">
                <a16:creationId xmlns:a16="http://schemas.microsoft.com/office/drawing/2014/main" id="{6A29F177-D876-57A5-43C0-EFA239AD71A4}"/>
              </a:ext>
            </a:extLst>
          </p:cNvPr>
          <p:cNvPicPr>
            <a:picLocks noChangeAspect="1"/>
          </p:cNvPicPr>
          <p:nvPr/>
        </p:nvPicPr>
        <p:blipFill>
          <a:blip r:embed="rId7"/>
          <a:stretch>
            <a:fillRect/>
          </a:stretch>
        </p:blipFill>
        <p:spPr>
          <a:xfrm>
            <a:off x="6076572" y="2691165"/>
            <a:ext cx="2405547" cy="1664410"/>
          </a:xfrm>
          <a:prstGeom prst="rect">
            <a:avLst/>
          </a:prstGeom>
        </p:spPr>
      </p:pic>
    </p:spTree>
    <p:extLst>
      <p:ext uri="{BB962C8B-B14F-4D97-AF65-F5344CB8AC3E}">
        <p14:creationId xmlns:p14="http://schemas.microsoft.com/office/powerpoint/2010/main" val="2069781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E1E456-8E03-E363-E5BA-8CF5C223A9D8}"/>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2A8793E2-5D11-9B9F-2306-4FBC77876A1E}"/>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DA2EFF9D-93EB-00C6-F8F4-F5681024CC8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0117371-8F0E-6E55-3888-A323D8295C20}"/>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a:t>
            </a:r>
            <a:r>
              <a:rPr lang="zh-CN" altLang="en-US" sz="2400" b="1">
                <a:solidFill>
                  <a:srgbClr val="9B0000"/>
                </a:solidFill>
              </a:rPr>
              <a:t>纹理映射示例</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62D942FA-080D-2022-15E3-173F0410BD1A}"/>
              </a:ext>
            </a:extLst>
          </p:cNvPr>
          <p:cNvSpPr txBox="1"/>
          <p:nvPr/>
        </p:nvSpPr>
        <p:spPr>
          <a:xfrm>
            <a:off x="576579" y="1158605"/>
            <a:ext cx="9285877" cy="369332"/>
          </a:xfrm>
          <a:prstGeom prst="rect">
            <a:avLst/>
          </a:prstGeom>
          <a:noFill/>
        </p:spPr>
        <p:txBody>
          <a:bodyPr wrap="square">
            <a:spAutoFit/>
          </a:bodyPr>
          <a:lstStyle/>
          <a:p>
            <a:r>
              <a:rPr lang="en-US" altLang="zh-CN">
                <a:latin typeface="Times New Roman" panose="02020603050405020304" pitchFamily="18" charset="0"/>
                <a:ea typeface="宋体" panose="02010600030101010101" pitchFamily="2" charset="-122"/>
                <a:cs typeface="Times New Roman" panose="02020603050405020304" pitchFamily="18" charset="0"/>
              </a:rPr>
              <a:t>3.</a:t>
            </a:r>
            <a:r>
              <a:rPr lang="zh-CN" altLang="en-US">
                <a:latin typeface="Times New Roman" panose="02020603050405020304" pitchFamily="18" charset="0"/>
                <a:ea typeface="宋体" panose="02010600030101010101" pitchFamily="2" charset="-122"/>
                <a:cs typeface="Times New Roman" panose="02020603050405020304" pitchFamily="18" charset="0"/>
              </a:rPr>
              <a:t> 多类型模型纹理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en-US" dirty="0"/>
          </a:p>
        </p:txBody>
      </p:sp>
      <mc:AlternateContent xmlns:mc="http://schemas.openxmlformats.org/markup-compatibility/2006">
        <mc:Choice xmlns:a14="http://schemas.microsoft.com/office/drawing/2010/main" Requires="a14">
          <p:sp>
            <p:nvSpPr>
              <p:cNvPr id="17" name="文本框 16">
                <a:extLst>
                  <a:ext uri="{FF2B5EF4-FFF2-40B4-BE49-F238E27FC236}">
                    <a16:creationId xmlns:a16="http://schemas.microsoft.com/office/drawing/2014/main" id="{BC4E16F2-21DA-9D62-16F9-22D884F808CB}"/>
                  </a:ext>
                </a:extLst>
              </p:cNvPr>
              <p:cNvSpPr txBox="1"/>
              <p:nvPr/>
            </p:nvSpPr>
            <p:spPr>
              <a:xfrm>
                <a:off x="881611" y="1521947"/>
                <a:ext cx="10567393" cy="403316"/>
              </a:xfrm>
              <a:prstGeom prst="rect">
                <a:avLst/>
              </a:prstGeom>
              <a:noFill/>
            </p:spPr>
            <p:txBody>
              <a:bodyPr wrap="square">
                <a:spAutoFit/>
              </a:bodyPr>
              <a:lstStyle/>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假设顶点分别为</a:t>
                </a:r>
                <a:r>
                  <a:rPr lang="zh-CN" altLang="zh-CN" sz="1800" dirty="0">
                    <a:effectLst/>
                    <a:latin typeface="宋体" panose="02010600030101010101" pitchFamily="2" charset="-122"/>
                    <a:ea typeface="Times New Roman" panose="02020603050405020304" pitchFamily="18" charset="0"/>
                    <a:cs typeface="宋体" panose="02010600030101010101" pitchFamily="2" charset="-122"/>
                  </a:rPr>
                  <a:t> </a:t>
                </a:r>
                <a:r>
                  <a:rPr lang="en-US" altLang="zh-CN" sz="1800" dirty="0">
                    <a:effectLst/>
                    <a:latin typeface="宋体" panose="02010600030101010101" pitchFamily="2" charset="-122"/>
                    <a:ea typeface="Times New Roman" panose="02020603050405020304" pitchFamily="18" charset="0"/>
                    <a:cs typeface="宋体" panose="02010600030101010101" pitchFamily="2" charset="-122"/>
                  </a:rPr>
                  <a:t>:</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e>
                    </m:d>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p:sp>
            <p:nvSpPr>
              <p:cNvPr id="17" name="文本框 16">
                <a:extLst>
                  <a:ext uri="{FF2B5EF4-FFF2-40B4-BE49-F238E27FC236}">
                    <a16:creationId xmlns:a16="http://schemas.microsoft.com/office/drawing/2014/main" id="{BC4E16F2-21DA-9D62-16F9-22D884F808CB}"/>
                  </a:ext>
                </a:extLst>
              </p:cNvPr>
              <p:cNvSpPr txBox="1">
                <a:spLocks noRot="1" noChangeAspect="1" noMove="1" noResize="1" noEditPoints="1" noAdjustHandles="1" noChangeArrowheads="1" noChangeShapeType="1" noTextEdit="1"/>
              </p:cNvSpPr>
              <p:nvPr/>
            </p:nvSpPr>
            <p:spPr>
              <a:xfrm>
                <a:off x="881611" y="1521947"/>
                <a:ext cx="10567393" cy="403316"/>
              </a:xfrm>
              <a:prstGeom prst="rect">
                <a:avLst/>
              </a:prstGeom>
              <a:blipFill>
                <a:blip r:embed="rId4"/>
                <a:stretch>
                  <a:fillRect t="-4545" b="-24242"/>
                </a:stretch>
              </a:blipFill>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55F41076-10C1-2C5E-1EA7-AF198D899087}"/>
              </a:ext>
            </a:extLst>
          </p:cNvPr>
          <p:cNvPicPr>
            <a:picLocks noChangeAspect="1"/>
          </p:cNvPicPr>
          <p:nvPr/>
        </p:nvPicPr>
        <p:blipFill>
          <a:blip r:embed="rId5"/>
          <a:stretch>
            <a:fillRect/>
          </a:stretch>
        </p:blipFill>
        <p:spPr>
          <a:xfrm>
            <a:off x="1052918" y="1948668"/>
            <a:ext cx="3687445" cy="2211070"/>
          </a:xfrm>
          <a:prstGeom prst="rect">
            <a:avLst/>
          </a:prstGeom>
        </p:spPr>
      </p:pic>
      <p:pic>
        <p:nvPicPr>
          <p:cNvPr id="5" name="图片 4">
            <a:extLst>
              <a:ext uri="{FF2B5EF4-FFF2-40B4-BE49-F238E27FC236}">
                <a16:creationId xmlns:a16="http://schemas.microsoft.com/office/drawing/2014/main" id="{2FC7AA5B-E23D-D03B-1E5C-463CCD002F73}"/>
              </a:ext>
            </a:extLst>
          </p:cNvPr>
          <p:cNvPicPr>
            <a:picLocks noChangeAspect="1"/>
          </p:cNvPicPr>
          <p:nvPr/>
        </p:nvPicPr>
        <p:blipFill>
          <a:blip r:embed="rId6"/>
          <a:stretch>
            <a:fillRect/>
          </a:stretch>
        </p:blipFill>
        <p:spPr>
          <a:xfrm>
            <a:off x="6430635" y="1944348"/>
            <a:ext cx="3770647" cy="2254044"/>
          </a:xfrm>
          <a:prstGeom prst="rect">
            <a:avLst/>
          </a:prstGeom>
        </p:spPr>
      </p:pic>
      <p:pic>
        <p:nvPicPr>
          <p:cNvPr id="12" name="图片 11">
            <a:extLst>
              <a:ext uri="{FF2B5EF4-FFF2-40B4-BE49-F238E27FC236}">
                <a16:creationId xmlns:a16="http://schemas.microsoft.com/office/drawing/2014/main" id="{FB92A8B8-4160-9F41-0EC0-6BAA8EA0A394}"/>
              </a:ext>
            </a:extLst>
          </p:cNvPr>
          <p:cNvPicPr>
            <a:picLocks noChangeAspect="1"/>
          </p:cNvPicPr>
          <p:nvPr/>
        </p:nvPicPr>
        <p:blipFill>
          <a:blip r:embed="rId7"/>
          <a:stretch>
            <a:fillRect/>
          </a:stretch>
        </p:blipFill>
        <p:spPr>
          <a:xfrm>
            <a:off x="1052918" y="4362529"/>
            <a:ext cx="3687445" cy="2125428"/>
          </a:xfrm>
          <a:prstGeom prst="rect">
            <a:avLst/>
          </a:prstGeom>
        </p:spPr>
      </p:pic>
      <p:pic>
        <p:nvPicPr>
          <p:cNvPr id="20" name="图片 19">
            <a:extLst>
              <a:ext uri="{FF2B5EF4-FFF2-40B4-BE49-F238E27FC236}">
                <a16:creationId xmlns:a16="http://schemas.microsoft.com/office/drawing/2014/main" id="{6F9FCC65-BCF2-8BAC-2776-893F5F729338}"/>
              </a:ext>
            </a:extLst>
          </p:cNvPr>
          <p:cNvPicPr>
            <a:picLocks noChangeAspect="1"/>
          </p:cNvPicPr>
          <p:nvPr/>
        </p:nvPicPr>
        <p:blipFill>
          <a:blip r:embed="rId8"/>
          <a:srcRect b="10071"/>
          <a:stretch/>
        </p:blipFill>
        <p:spPr>
          <a:xfrm>
            <a:off x="6430635" y="4273339"/>
            <a:ext cx="3561090" cy="2356950"/>
          </a:xfrm>
          <a:prstGeom prst="rect">
            <a:avLst/>
          </a:prstGeom>
        </p:spPr>
      </p:pic>
    </p:spTree>
    <p:extLst>
      <p:ext uri="{BB962C8B-B14F-4D97-AF65-F5344CB8AC3E}">
        <p14:creationId xmlns:p14="http://schemas.microsoft.com/office/powerpoint/2010/main" val="1368321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形 3" descr="C:\Users\admin\Desktop\4a9ecee40c14459f9aaf9c3573199779.jpeg4a9ecee40c14459f9aaf9c3573199779"/>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p:cNvGrpSpPr/>
          <p:nvPr/>
        </p:nvGrpSpPr>
        <p:grpSpPr>
          <a:xfrm>
            <a:off x="0" y="0"/>
            <a:ext cx="4651513" cy="6858000"/>
            <a:chOff x="0" y="0"/>
            <a:chExt cx="4651513" cy="6858000"/>
          </a:xfrm>
          <a:solidFill>
            <a:srgbClr val="9B0000"/>
          </a:solidFill>
        </p:grpSpPr>
        <p:grpSp>
          <p:nvGrpSpPr>
            <p:cNvPr id="13" name="组合 12"/>
            <p:cNvGrpSpPr/>
            <p:nvPr/>
          </p:nvGrpSpPr>
          <p:grpSpPr>
            <a:xfrm>
              <a:off x="0" y="0"/>
              <a:ext cx="4651513" cy="6858000"/>
              <a:chOff x="0" y="0"/>
              <a:chExt cx="4651513" cy="6858000"/>
            </a:xfrm>
            <a:grpFill/>
          </p:grpSpPr>
          <p:sp>
            <p:nvSpPr>
              <p:cNvPr id="5" name="矩形 4"/>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5376254" y="1202644"/>
            <a:ext cx="4957591" cy="3969385"/>
            <a:chOff x="11290" y="2411"/>
            <a:chExt cx="7564" cy="6251"/>
          </a:xfrm>
        </p:grpSpPr>
        <p:sp>
          <p:nvSpPr>
            <p:cNvPr id="28" name="文本框 27"/>
            <p:cNvSpPr txBox="1"/>
            <p:nvPr/>
          </p:nvSpPr>
          <p:spPr>
            <a:xfrm>
              <a:off x="11290" y="2411"/>
              <a:ext cx="7097" cy="727"/>
            </a:xfrm>
            <a:prstGeom prst="rect">
              <a:avLst/>
            </a:prstGeom>
            <a:noFill/>
          </p:spPr>
          <p:txBody>
            <a:bodyPr wrap="square" rtlCol="0">
              <a:spAutoFit/>
            </a:bodyPr>
            <a:lstStyle/>
            <a:p>
              <a:r>
                <a:rPr lang="en-US" altLang="zh-CN" sz="2400" b="1" dirty="0">
                  <a:solidFill>
                    <a:srgbClr val="9B0000"/>
                  </a:solidFill>
                  <a:sym typeface="+mn-ea"/>
                </a:rPr>
                <a:t>01 </a:t>
              </a:r>
              <a:r>
                <a:rPr lang="zh-CN" altLang="en-US" sz="2400" b="1">
                  <a:solidFill>
                    <a:srgbClr val="9B0000"/>
                  </a:solidFill>
                  <a:sym typeface="+mn-ea"/>
                </a:rPr>
                <a:t>研究背景及研究内容</a:t>
              </a:r>
              <a:endParaRPr lang="zh-CN" altLang="en-US" sz="2400" b="1" dirty="0">
                <a:solidFill>
                  <a:srgbClr val="9B0000"/>
                </a:solidFill>
              </a:endParaRPr>
            </a:p>
          </p:txBody>
        </p:sp>
        <p:sp>
          <p:nvSpPr>
            <p:cNvPr id="30" name="文本框 29"/>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a:t>
              </a:r>
              <a:endParaRPr lang="zh-CN" altLang="en-US" sz="2400" b="1" dirty="0"/>
            </a:p>
          </p:txBody>
        </p:sp>
      </p:grpSp>
      <p:sp>
        <p:nvSpPr>
          <p:cNvPr id="6" name="椭圆 5">
            <a:extLst>
              <a:ext uri="{FF2B5EF4-FFF2-40B4-BE49-F238E27FC236}">
                <a16:creationId xmlns:a16="http://schemas.microsoft.com/office/drawing/2014/main" id="{8C9C2DCB-2858-A9D4-F417-5E1090AFD99F}"/>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480F192-369B-C90C-C263-54B4B9264D68}"/>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E0008-543E-8CD1-C91A-A7FE3AE891ED}"/>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9819308E-E1D8-0B17-FDD2-CB9120E635D7}"/>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A790729-589A-E790-5AF9-8A2E4449D27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1ED2184-FC5A-4698-2015-12A22378ED49}"/>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sp>
        <p:nvSpPr>
          <p:cNvPr id="14" name="文本框 13">
            <a:extLst>
              <a:ext uri="{FF2B5EF4-FFF2-40B4-BE49-F238E27FC236}">
                <a16:creationId xmlns:a16="http://schemas.microsoft.com/office/drawing/2014/main" id="{D5C2CFA7-FC3E-5910-034B-FD79ABAB4974}"/>
              </a:ext>
            </a:extLst>
          </p:cNvPr>
          <p:cNvSpPr txBox="1"/>
          <p:nvPr/>
        </p:nvSpPr>
        <p:spPr>
          <a:xfrm>
            <a:off x="576580" y="987987"/>
            <a:ext cx="7597664" cy="369332"/>
          </a:xfrm>
          <a:prstGeom prst="rect">
            <a:avLst/>
          </a:prstGeom>
          <a:noFill/>
        </p:spPr>
        <p:txBody>
          <a:bodyPr wrap="square">
            <a:spAutoFit/>
          </a:bodyPr>
          <a:lstStyle/>
          <a:p>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1</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a:t>同类模型合并渲染</a:t>
            </a:r>
            <a:endParaRPr lang="zh-CN" altLang="en-US" dirty="0"/>
          </a:p>
        </p:txBody>
      </p:sp>
      <p:sp>
        <p:nvSpPr>
          <p:cNvPr id="16" name="文本框 15">
            <a:extLst>
              <a:ext uri="{FF2B5EF4-FFF2-40B4-BE49-F238E27FC236}">
                <a16:creationId xmlns:a16="http://schemas.microsoft.com/office/drawing/2014/main" id="{C30A6E2F-EBAA-AF5A-E2A8-791F82DA9012}"/>
              </a:ext>
            </a:extLst>
          </p:cNvPr>
          <p:cNvSpPr txBox="1"/>
          <p:nvPr/>
        </p:nvSpPr>
        <p:spPr>
          <a:xfrm>
            <a:off x="904875" y="1490861"/>
            <a:ext cx="9334500" cy="923330"/>
          </a:xfrm>
          <a:prstGeom prst="rect">
            <a:avLst/>
          </a:prstGeom>
          <a:noFill/>
        </p:spPr>
        <p:txBody>
          <a:bodyPr wrap="square">
            <a:spAutoFit/>
          </a:bodyPr>
          <a:lstStyle/>
          <a:p>
            <a:r>
              <a:rPr lang="en-US" altLang="zh-CN"/>
              <a:t>-</a:t>
            </a:r>
            <a:r>
              <a:rPr lang="zh-CN" altLang="en-US"/>
              <a:t>在</a:t>
            </a:r>
            <a:r>
              <a:rPr lang="en-US" altLang="zh-CN"/>
              <a:t>GPU</a:t>
            </a:r>
            <a:r>
              <a:rPr lang="zh-CN" altLang="en-US"/>
              <a:t>渲染管线中，每次向</a:t>
            </a:r>
            <a:r>
              <a:rPr lang="en-US" altLang="zh-CN"/>
              <a:t>GPU</a:t>
            </a:r>
            <a:r>
              <a:rPr lang="zh-CN" altLang="en-US"/>
              <a:t>发送绘制命令，都称为一次</a:t>
            </a:r>
            <a:r>
              <a:rPr lang="en-US" altLang="zh-CN"/>
              <a:t>Draw Call</a:t>
            </a:r>
            <a:r>
              <a:rPr lang="zh-CN" altLang="en-US"/>
              <a:t>。</a:t>
            </a:r>
            <a:endParaRPr lang="en-US" altLang="zh-CN"/>
          </a:p>
          <a:p>
            <a:r>
              <a:rPr lang="zh-CN" altLang="en-US"/>
              <a:t>绘制调用造成</a:t>
            </a:r>
            <a:r>
              <a:rPr lang="en-US" altLang="zh-CN"/>
              <a:t>CPU</a:t>
            </a:r>
            <a:r>
              <a:rPr lang="zh-CN" altLang="en-US"/>
              <a:t>到</a:t>
            </a:r>
            <a:r>
              <a:rPr lang="en-US" altLang="zh-CN"/>
              <a:t>GPU</a:t>
            </a:r>
            <a:r>
              <a:rPr lang="zh-CN" altLang="en-US"/>
              <a:t>的数据传输与状态切换的开销。</a:t>
            </a:r>
            <a:endParaRPr lang="en-US" altLang="zh-CN"/>
          </a:p>
          <a:p>
            <a:r>
              <a:rPr lang="en-US" altLang="zh-CN"/>
              <a:t>- </a:t>
            </a:r>
            <a:r>
              <a:rPr lang="zh-CN" altLang="en-US"/>
              <a:t>当场景模型众多时，频繁的绘制调用会造成</a:t>
            </a:r>
            <a:r>
              <a:rPr lang="en-US" altLang="zh-CN"/>
              <a:t>CPU</a:t>
            </a:r>
            <a:r>
              <a:rPr lang="zh-CN" altLang="en-US"/>
              <a:t>瓶颈，降低渲染效率。</a:t>
            </a:r>
          </a:p>
        </p:txBody>
      </p:sp>
    </p:spTree>
    <p:extLst>
      <p:ext uri="{BB962C8B-B14F-4D97-AF65-F5344CB8AC3E}">
        <p14:creationId xmlns:p14="http://schemas.microsoft.com/office/powerpoint/2010/main" val="832137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418858-97B1-0D5C-6F66-08141873C0D1}"/>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34C51F8B-9E2D-8E3A-6D1D-782405BB8985}"/>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BCD0907A-F71B-802D-BFC9-4F7CC76E8C9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DBC24B2-1CD4-CB1B-DE31-B56704B10325}"/>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5A868DF3-1306-4AED-63A5-47F13115039C}"/>
              </a:ext>
            </a:extLst>
          </p:cNvPr>
          <p:cNvSpPr txBox="1"/>
          <p:nvPr/>
        </p:nvSpPr>
        <p:spPr>
          <a:xfrm>
            <a:off x="4490817" y="4808276"/>
            <a:ext cx="3210367"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）优化后的渲染帧率指标</a:t>
            </a:r>
            <a:endParaRPr lang="zh-CN" altLang="en-US" dirty="0"/>
          </a:p>
        </p:txBody>
      </p:sp>
      <p:sp>
        <p:nvSpPr>
          <p:cNvPr id="18" name="文本框 17">
            <a:extLst>
              <a:ext uri="{FF2B5EF4-FFF2-40B4-BE49-F238E27FC236}">
                <a16:creationId xmlns:a16="http://schemas.microsoft.com/office/drawing/2014/main" id="{F898FFC6-D6E6-CF22-5315-90F23F29445C}"/>
              </a:ext>
            </a:extLst>
          </p:cNvPr>
          <p:cNvSpPr txBox="1"/>
          <p:nvPr/>
        </p:nvSpPr>
        <p:spPr>
          <a:xfrm>
            <a:off x="483188" y="4808276"/>
            <a:ext cx="3317288"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a</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）未优化的渲染帧率指标</a:t>
            </a:r>
            <a:endParaRPr lang="zh-CN" altLang="en-US" dirty="0"/>
          </a:p>
        </p:txBody>
      </p:sp>
      <p:pic>
        <p:nvPicPr>
          <p:cNvPr id="5" name="图片 4" descr="电脑游戏画面&#10;&#10;中度可信度描述已自动生成">
            <a:extLst>
              <a:ext uri="{FF2B5EF4-FFF2-40B4-BE49-F238E27FC236}">
                <a16:creationId xmlns:a16="http://schemas.microsoft.com/office/drawing/2014/main" id="{BAC5C21D-94E1-5F86-85A2-EB655768A80E}"/>
              </a:ext>
            </a:extLst>
          </p:cNvPr>
          <p:cNvPicPr>
            <a:picLocks noChangeAspect="1"/>
          </p:cNvPicPr>
          <p:nvPr/>
        </p:nvPicPr>
        <p:blipFill rotWithShape="1">
          <a:blip r:embed="rId4"/>
          <a:srcRect r="62253" b="51643"/>
          <a:stretch/>
        </p:blipFill>
        <p:spPr bwMode="auto">
          <a:xfrm>
            <a:off x="270367" y="2193105"/>
            <a:ext cx="3435691" cy="2471789"/>
          </a:xfrm>
          <a:prstGeom prst="rect">
            <a:avLst/>
          </a:prstGeom>
          <a:ln>
            <a:noFill/>
          </a:ln>
          <a:extLst>
            <a:ext uri="{53640926-AAD7-44D8-BBD7-CCE9431645EC}">
              <a14:shadowObscured xmlns:a14="http://schemas.microsoft.com/office/drawing/2010/main"/>
            </a:ext>
          </a:extLst>
        </p:spPr>
      </p:pic>
      <p:pic>
        <p:nvPicPr>
          <p:cNvPr id="7" name="图片 6" descr="电脑游戏画面&#10;&#10;中度可信度描述已自动生成">
            <a:extLst>
              <a:ext uri="{FF2B5EF4-FFF2-40B4-BE49-F238E27FC236}">
                <a16:creationId xmlns:a16="http://schemas.microsoft.com/office/drawing/2014/main" id="{4C0F05AE-E710-922E-D794-6421D38D2D82}"/>
              </a:ext>
            </a:extLst>
          </p:cNvPr>
          <p:cNvPicPr>
            <a:picLocks noChangeAspect="1"/>
          </p:cNvPicPr>
          <p:nvPr/>
        </p:nvPicPr>
        <p:blipFill rotWithShape="1">
          <a:blip r:embed="rId5"/>
          <a:srcRect r="47451" b="51189"/>
          <a:stretch/>
        </p:blipFill>
        <p:spPr bwMode="auto">
          <a:xfrm>
            <a:off x="4147324" y="2193105"/>
            <a:ext cx="4122560" cy="2466975"/>
          </a:xfrm>
          <a:prstGeom prst="rect">
            <a:avLst/>
          </a:prstGeom>
          <a:ln>
            <a:noFill/>
          </a:ln>
          <a:extLst>
            <a:ext uri="{53640926-AAD7-44D8-BBD7-CCE9431645EC}">
              <a14:shadowObscured xmlns:a14="http://schemas.microsoft.com/office/drawing/2010/main"/>
            </a:ext>
          </a:extLst>
        </p:spPr>
      </p:pic>
      <p:pic>
        <p:nvPicPr>
          <p:cNvPr id="8" name="图片 7">
            <a:extLst>
              <a:ext uri="{FF2B5EF4-FFF2-40B4-BE49-F238E27FC236}">
                <a16:creationId xmlns:a16="http://schemas.microsoft.com/office/drawing/2014/main" id="{9A4DC86B-9C53-BF13-D2F1-6467A4D26115}"/>
              </a:ext>
            </a:extLst>
          </p:cNvPr>
          <p:cNvPicPr>
            <a:picLocks noChangeAspect="1"/>
          </p:cNvPicPr>
          <p:nvPr/>
        </p:nvPicPr>
        <p:blipFill>
          <a:blip r:embed="rId6"/>
          <a:stretch>
            <a:fillRect/>
          </a:stretch>
        </p:blipFill>
        <p:spPr>
          <a:xfrm>
            <a:off x="8379460" y="2280735"/>
            <a:ext cx="3812540" cy="2379345"/>
          </a:xfrm>
          <a:prstGeom prst="rect">
            <a:avLst/>
          </a:prstGeom>
        </p:spPr>
      </p:pic>
      <p:sp>
        <p:nvSpPr>
          <p:cNvPr id="3" name="文本框 2">
            <a:extLst>
              <a:ext uri="{FF2B5EF4-FFF2-40B4-BE49-F238E27FC236}">
                <a16:creationId xmlns:a16="http://schemas.microsoft.com/office/drawing/2014/main" id="{0384945C-1B0F-5FB1-7B3F-80ECBB8639AA}"/>
              </a:ext>
            </a:extLst>
          </p:cNvPr>
          <p:cNvSpPr txBox="1"/>
          <p:nvPr/>
        </p:nvSpPr>
        <p:spPr>
          <a:xfrm>
            <a:off x="8568738" y="4808276"/>
            <a:ext cx="3433984" cy="369332"/>
          </a:xfrm>
          <a:prstGeom prst="rect">
            <a:avLst/>
          </a:prstGeom>
          <a:noFill/>
        </p:spPr>
        <p:txBody>
          <a:bodyPr wrap="square">
            <a:spAutoFit/>
          </a:bodyPr>
          <a:lstStyle/>
          <a:p>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c</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帧率</a:t>
            </a:r>
            <a:r>
              <a:rPr lang="en-US" altLang="zh-CN" kern="0">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方块数曲线图</a:t>
            </a:r>
            <a:endParaRPr lang="zh-CN" altLang="en-US" dirty="0"/>
          </a:p>
        </p:txBody>
      </p:sp>
      <p:sp>
        <p:nvSpPr>
          <p:cNvPr id="20" name="文本框 19">
            <a:extLst>
              <a:ext uri="{FF2B5EF4-FFF2-40B4-BE49-F238E27FC236}">
                <a16:creationId xmlns:a16="http://schemas.microsoft.com/office/drawing/2014/main" id="{B1C8C60F-6767-1540-FD08-BE32ADF627F6}"/>
              </a:ext>
            </a:extLst>
          </p:cNvPr>
          <p:cNvSpPr txBox="1"/>
          <p:nvPr/>
        </p:nvSpPr>
        <p:spPr>
          <a:xfrm>
            <a:off x="576580" y="938418"/>
            <a:ext cx="8010525" cy="646331"/>
          </a:xfrm>
          <a:prstGeom prst="rect">
            <a:avLst/>
          </a:prstGeom>
          <a:noFill/>
        </p:spPr>
        <p:txBody>
          <a:bodyPr wrap="square">
            <a:spAutoFit/>
          </a:bodyPr>
          <a:lstStyle/>
          <a:p>
            <a:r>
              <a:rPr lang="zh-CN" altLang="en-US"/>
              <a:t>将多个模型合并成单个缓冲几何体（</a:t>
            </a:r>
            <a:r>
              <a:rPr lang="en-US" altLang="zh-CN"/>
              <a:t>BufferGeometry</a:t>
            </a:r>
            <a:r>
              <a:rPr lang="zh-CN" altLang="en-US"/>
              <a:t>）后，只需一次</a:t>
            </a:r>
            <a:r>
              <a:rPr lang="en-US" altLang="zh-CN"/>
              <a:t>Draw Call</a:t>
            </a:r>
            <a:r>
              <a:rPr lang="zh-CN" altLang="en-US"/>
              <a:t>即可渲染多个对象，极大减少</a:t>
            </a:r>
            <a:r>
              <a:rPr lang="en-US" altLang="zh-CN"/>
              <a:t>CPU</a:t>
            </a:r>
            <a:r>
              <a:rPr lang="zh-CN" altLang="en-US"/>
              <a:t>与</a:t>
            </a:r>
            <a:r>
              <a:rPr lang="en-US" altLang="zh-CN"/>
              <a:t>GPU</a:t>
            </a:r>
            <a:r>
              <a:rPr lang="zh-CN" altLang="en-US"/>
              <a:t>之间的数据交互次数。</a:t>
            </a:r>
          </a:p>
        </p:txBody>
      </p:sp>
    </p:spTree>
    <p:extLst>
      <p:ext uri="{BB962C8B-B14F-4D97-AF65-F5344CB8AC3E}">
        <p14:creationId xmlns:p14="http://schemas.microsoft.com/office/powerpoint/2010/main" val="3531012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19E3E-FD84-A945-984A-FA9E3D3E147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D95E7695-955C-9001-6DD3-FFD6924E8A3C}"/>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17F2819-7F63-1983-8983-F4FE87CFC49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584130F-C538-7BB5-3EAB-8F731A98F785}"/>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pic>
        <p:nvPicPr>
          <p:cNvPr id="9" name="图片 8">
            <a:extLst>
              <a:ext uri="{FF2B5EF4-FFF2-40B4-BE49-F238E27FC236}">
                <a16:creationId xmlns:a16="http://schemas.microsoft.com/office/drawing/2014/main" id="{02A00834-83F3-6E43-1DAF-F06FBA5B9826}"/>
              </a:ext>
            </a:extLst>
          </p:cNvPr>
          <p:cNvPicPr>
            <a:picLocks noChangeAspect="1"/>
          </p:cNvPicPr>
          <p:nvPr/>
        </p:nvPicPr>
        <p:blipFill>
          <a:blip r:embed="rId4"/>
          <a:stretch>
            <a:fillRect/>
          </a:stretch>
        </p:blipFill>
        <p:spPr>
          <a:xfrm>
            <a:off x="1099363" y="1805940"/>
            <a:ext cx="3983990" cy="3246120"/>
          </a:xfrm>
          <a:prstGeom prst="rect">
            <a:avLst/>
          </a:prstGeom>
        </p:spPr>
      </p:pic>
      <p:sp>
        <p:nvSpPr>
          <p:cNvPr id="17" name="文本框 16">
            <a:extLst>
              <a:ext uri="{FF2B5EF4-FFF2-40B4-BE49-F238E27FC236}">
                <a16:creationId xmlns:a16="http://schemas.microsoft.com/office/drawing/2014/main" id="{75F12D1A-4D93-E158-6D19-81E45A6153A8}"/>
              </a:ext>
            </a:extLst>
          </p:cNvPr>
          <p:cNvSpPr txBox="1"/>
          <p:nvPr/>
        </p:nvSpPr>
        <p:spPr>
          <a:xfrm>
            <a:off x="7154955" y="5128322"/>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B78C46AB-6969-803C-5114-7CDBBDECEB8A}"/>
              </a:ext>
            </a:extLst>
          </p:cNvPr>
          <p:cNvSpPr txBox="1"/>
          <p:nvPr/>
        </p:nvSpPr>
        <p:spPr>
          <a:xfrm>
            <a:off x="576580" y="5118525"/>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pic>
        <p:nvPicPr>
          <p:cNvPr id="3" name="图片 2">
            <a:extLst>
              <a:ext uri="{FF2B5EF4-FFF2-40B4-BE49-F238E27FC236}">
                <a16:creationId xmlns:a16="http://schemas.microsoft.com/office/drawing/2014/main" id="{A6D08981-7DCF-924C-15BE-04C33482A08A}"/>
              </a:ext>
            </a:extLst>
          </p:cNvPr>
          <p:cNvPicPr>
            <a:picLocks noChangeAspect="1"/>
          </p:cNvPicPr>
          <p:nvPr/>
        </p:nvPicPr>
        <p:blipFill>
          <a:blip r:embed="rId5"/>
          <a:stretch>
            <a:fillRect/>
          </a:stretch>
        </p:blipFill>
        <p:spPr>
          <a:xfrm>
            <a:off x="6390740" y="1886907"/>
            <a:ext cx="4490612" cy="2671453"/>
          </a:xfrm>
          <a:prstGeom prst="rect">
            <a:avLst/>
          </a:prstGeom>
        </p:spPr>
      </p:pic>
    </p:spTree>
    <p:extLst>
      <p:ext uri="{BB962C8B-B14F-4D97-AF65-F5344CB8AC3E}">
        <p14:creationId xmlns:p14="http://schemas.microsoft.com/office/powerpoint/2010/main" val="3672317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0249-C9E6-6FCE-8F66-BB0A91BA19B9}"/>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2C16CC4A-9680-6567-0A6C-B81E5A808932}"/>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2DBD24B2-337D-24B9-E153-E0DAFBB825FA}"/>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52967829-792C-B564-7821-632B93DEB58F}"/>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103BE053-9551-0B69-4A95-A5025B5A0520}"/>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A5AD49-5B82-5A6B-0E2E-C25FA428B032}"/>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AE515EEA-69DC-BA9A-2127-6DA70B339444}"/>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6BA9F0F7-6CAA-DE9B-DE75-557EB8ADE6D4}"/>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F529179A-F1E5-4B34-2085-B1A288602F8F}"/>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B53BD55-CC54-BB9B-4A2E-8EB77BE1AC04}"/>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61FFE3F1-2FCC-AC01-4074-29BC98026318}"/>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0FCC7FD-0651-9D9A-6657-ADE98769E407}"/>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1FB5BEF0-D38E-9A47-0345-DCA2324C35D4}"/>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F5D7E191-447B-F710-BFE3-2C4D06C4B704}"/>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A836ED42-6483-F620-B6DE-96CBC92DD63E}"/>
                </a:ext>
              </a:extLst>
            </p:cNvPr>
            <p:cNvSpPr txBox="1"/>
            <p:nvPr/>
          </p:nvSpPr>
          <p:spPr>
            <a:xfrm>
              <a:off x="11290" y="6568"/>
              <a:ext cx="5595" cy="725"/>
            </a:xfrm>
            <a:prstGeom prst="rect">
              <a:avLst/>
            </a:prstGeom>
            <a:noFill/>
          </p:spPr>
          <p:txBody>
            <a:bodyPr wrap="square" rtlCol="0">
              <a:spAutoFit/>
            </a:bodyPr>
            <a:lstStyle/>
            <a:p>
              <a:r>
                <a:rPr lang="en-US" altLang="zh-CN" sz="2400" b="1">
                  <a:solidFill>
                    <a:srgbClr val="9B0000"/>
                  </a:solidFill>
                  <a:sym typeface="+mn-ea"/>
                </a:rPr>
                <a:t>04 </a:t>
              </a:r>
              <a:r>
                <a:rPr lang="zh-CN" altLang="en-US" sz="2400" b="1">
                  <a:solidFill>
                    <a:srgbClr val="9B0000"/>
                  </a:solidFill>
                </a:rPr>
                <a:t>应用实例</a:t>
              </a:r>
              <a:endParaRPr lang="zh-CN" altLang="en-US" sz="2400" b="1" dirty="0"/>
            </a:p>
          </p:txBody>
        </p:sp>
        <p:sp>
          <p:nvSpPr>
            <p:cNvPr id="31" name="文本框 30">
              <a:extLst>
                <a:ext uri="{FF2B5EF4-FFF2-40B4-BE49-F238E27FC236}">
                  <a16:creationId xmlns:a16="http://schemas.microsoft.com/office/drawing/2014/main" id="{625D892B-AA2C-EB66-5968-00DD58C43FC5}"/>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95075F37-4F3F-3BC1-96C1-A428E30FEEBA}"/>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8F64CB65-8A13-3A35-6890-44988D383503}"/>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可视化构建</a:t>
              </a:r>
              <a:endParaRPr lang="zh-CN" altLang="en-US" sz="2400" b="1" dirty="0"/>
            </a:p>
          </p:txBody>
        </p:sp>
      </p:grpSp>
      <p:sp>
        <p:nvSpPr>
          <p:cNvPr id="6" name="椭圆 5">
            <a:extLst>
              <a:ext uri="{FF2B5EF4-FFF2-40B4-BE49-F238E27FC236}">
                <a16:creationId xmlns:a16="http://schemas.microsoft.com/office/drawing/2014/main" id="{0547AF7A-DFC6-0B61-3B3D-41367BAC32B7}"/>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D70E4B1-7B6C-A1D0-3D12-3D77297A0474}"/>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89205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41BE5-86ED-ABFB-3763-C05168AD62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452B72B-36F1-59B1-09AA-AA75E0EF2500}"/>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C0C483D8-1561-FABF-486D-9380E1DF7C6C}"/>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F3A8F079-E0F4-3999-04B5-B2540152EBB9}"/>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pic>
        <p:nvPicPr>
          <p:cNvPr id="22" name="图片 21">
            <a:extLst>
              <a:ext uri="{FF2B5EF4-FFF2-40B4-BE49-F238E27FC236}">
                <a16:creationId xmlns:a16="http://schemas.microsoft.com/office/drawing/2014/main" id="{231DB80D-DAD0-A530-8459-7E4A25C18C1D}"/>
              </a:ext>
            </a:extLst>
          </p:cNvPr>
          <p:cNvPicPr>
            <a:picLocks noChangeAspect="1"/>
          </p:cNvPicPr>
          <p:nvPr/>
        </p:nvPicPr>
        <p:blipFill>
          <a:blip r:embed="rId4"/>
          <a:stretch>
            <a:fillRect/>
          </a:stretch>
        </p:blipFill>
        <p:spPr>
          <a:xfrm>
            <a:off x="925396" y="1019977"/>
            <a:ext cx="4315287" cy="2576388"/>
          </a:xfrm>
          <a:prstGeom prst="rect">
            <a:avLst/>
          </a:prstGeom>
        </p:spPr>
      </p:pic>
      <p:pic>
        <p:nvPicPr>
          <p:cNvPr id="23" name="图片 22">
            <a:extLst>
              <a:ext uri="{FF2B5EF4-FFF2-40B4-BE49-F238E27FC236}">
                <a16:creationId xmlns:a16="http://schemas.microsoft.com/office/drawing/2014/main" id="{16B04B6F-B5F2-CE8F-881D-C2FEC0ED728F}"/>
              </a:ext>
            </a:extLst>
          </p:cNvPr>
          <p:cNvPicPr>
            <a:picLocks noChangeAspect="1"/>
          </p:cNvPicPr>
          <p:nvPr/>
        </p:nvPicPr>
        <p:blipFill>
          <a:blip r:embed="rId5"/>
          <a:stretch>
            <a:fillRect/>
          </a:stretch>
        </p:blipFill>
        <p:spPr>
          <a:xfrm>
            <a:off x="918453" y="3724358"/>
            <a:ext cx="4322231" cy="2701375"/>
          </a:xfrm>
          <a:prstGeom prst="rect">
            <a:avLst/>
          </a:prstGeom>
        </p:spPr>
      </p:pic>
      <p:pic>
        <p:nvPicPr>
          <p:cNvPr id="24" name="图片 23">
            <a:extLst>
              <a:ext uri="{FF2B5EF4-FFF2-40B4-BE49-F238E27FC236}">
                <a16:creationId xmlns:a16="http://schemas.microsoft.com/office/drawing/2014/main" id="{A73839A7-162B-4695-AA7F-6B0C882F6888}"/>
              </a:ext>
            </a:extLst>
          </p:cNvPr>
          <p:cNvPicPr>
            <a:picLocks noChangeAspect="1"/>
          </p:cNvPicPr>
          <p:nvPr/>
        </p:nvPicPr>
        <p:blipFill>
          <a:blip r:embed="rId6"/>
          <a:stretch>
            <a:fillRect/>
          </a:stretch>
        </p:blipFill>
        <p:spPr>
          <a:xfrm>
            <a:off x="5965747" y="3724358"/>
            <a:ext cx="4708358" cy="2701375"/>
          </a:xfrm>
          <a:prstGeom prst="rect">
            <a:avLst/>
          </a:prstGeom>
        </p:spPr>
      </p:pic>
      <p:sp>
        <p:nvSpPr>
          <p:cNvPr id="20" name="文本框 19">
            <a:extLst>
              <a:ext uri="{FF2B5EF4-FFF2-40B4-BE49-F238E27FC236}">
                <a16:creationId xmlns:a16="http://schemas.microsoft.com/office/drawing/2014/main" id="{6061125D-F5C4-79B1-732D-B79912786A92}"/>
              </a:ext>
            </a:extLst>
          </p:cNvPr>
          <p:cNvSpPr txBox="1"/>
          <p:nvPr/>
        </p:nvSpPr>
        <p:spPr>
          <a:xfrm flipH="1">
            <a:off x="149365" y="1690777"/>
            <a:ext cx="492443" cy="4933037"/>
          </a:xfrm>
          <a:prstGeom prst="rect">
            <a:avLst/>
          </a:prstGeom>
          <a:noFill/>
        </p:spPr>
        <p:txBody>
          <a:bodyPr vert="eaVert" wrap="square">
            <a:spAutoFit/>
          </a:bodyPr>
          <a:lstStyle/>
          <a:p>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以</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邢台某矿区作为研究对象</a:t>
            </a:r>
            <a:r>
              <a:rPr lang="zh-CN" altLang="zh-CN" sz="2000" dirty="0">
                <a:effectLst/>
              </a:rPr>
              <a:t> </a:t>
            </a:r>
            <a:endParaRPr lang="zh-CN" altLang="en-US" sz="2000" dirty="0"/>
          </a:p>
        </p:txBody>
      </p:sp>
      <p:pic>
        <p:nvPicPr>
          <p:cNvPr id="3" name="图片 2">
            <a:extLst>
              <a:ext uri="{FF2B5EF4-FFF2-40B4-BE49-F238E27FC236}">
                <a16:creationId xmlns:a16="http://schemas.microsoft.com/office/drawing/2014/main" id="{C1898CE4-77CE-A3F3-3DFA-B151B31BC3BB}"/>
              </a:ext>
            </a:extLst>
          </p:cNvPr>
          <p:cNvPicPr>
            <a:picLocks noChangeAspect="1"/>
          </p:cNvPicPr>
          <p:nvPr/>
        </p:nvPicPr>
        <p:blipFill>
          <a:blip r:embed="rId7"/>
          <a:srcRect l="1539" r="1918"/>
          <a:stretch/>
        </p:blipFill>
        <p:spPr>
          <a:xfrm>
            <a:off x="5965747" y="1028128"/>
            <a:ext cx="4708358" cy="2491948"/>
          </a:xfrm>
          <a:prstGeom prst="rect">
            <a:avLst/>
          </a:prstGeom>
        </p:spPr>
      </p:pic>
    </p:spTree>
    <p:extLst>
      <p:ext uri="{BB962C8B-B14F-4D97-AF65-F5344CB8AC3E}">
        <p14:creationId xmlns:p14="http://schemas.microsoft.com/office/powerpoint/2010/main" val="10980669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E0DC5-2AF4-8D9B-1E18-8215474BD17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2B744C9-A539-5CA8-3EF5-690B7986970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2483CB8-1162-A04A-C2D4-EC27D119F34F}"/>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D02C957-2C3F-9B30-1456-DE0376652A44}"/>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pic>
        <p:nvPicPr>
          <p:cNvPr id="9" name="图片 8">
            <a:extLst>
              <a:ext uri="{FF2B5EF4-FFF2-40B4-BE49-F238E27FC236}">
                <a16:creationId xmlns:a16="http://schemas.microsoft.com/office/drawing/2014/main" id="{66EB2156-39C5-F910-A1B0-1C34E9D92100}"/>
              </a:ext>
            </a:extLst>
          </p:cNvPr>
          <p:cNvPicPr>
            <a:picLocks noChangeAspect="1"/>
          </p:cNvPicPr>
          <p:nvPr/>
        </p:nvPicPr>
        <p:blipFill>
          <a:blip r:embed="rId4"/>
          <a:stretch>
            <a:fillRect/>
          </a:stretch>
        </p:blipFill>
        <p:spPr>
          <a:xfrm>
            <a:off x="1075498" y="1969011"/>
            <a:ext cx="4398927" cy="3584207"/>
          </a:xfrm>
          <a:prstGeom prst="rect">
            <a:avLst/>
          </a:prstGeom>
        </p:spPr>
      </p:pic>
      <p:sp>
        <p:nvSpPr>
          <p:cNvPr id="17" name="文本框 16">
            <a:extLst>
              <a:ext uri="{FF2B5EF4-FFF2-40B4-BE49-F238E27FC236}">
                <a16:creationId xmlns:a16="http://schemas.microsoft.com/office/drawing/2014/main" id="{5A852D4B-FD4F-BA57-D03C-58B8FB30CB12}"/>
              </a:ext>
            </a:extLst>
          </p:cNvPr>
          <p:cNvSpPr txBox="1"/>
          <p:nvPr/>
        </p:nvSpPr>
        <p:spPr>
          <a:xfrm>
            <a:off x="7235166" y="5514790"/>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78F779E6-8ABD-FFDE-D627-3725AD1CE28C}"/>
              </a:ext>
            </a:extLst>
          </p:cNvPr>
          <p:cNvSpPr txBox="1"/>
          <p:nvPr/>
        </p:nvSpPr>
        <p:spPr>
          <a:xfrm>
            <a:off x="1337990" y="5607123"/>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a</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）某煤层模型</a:t>
            </a:r>
            <a:r>
              <a:rPr lang="zh-CN" altLang="en-US" kern="0">
                <a:latin typeface="Times New Roman" panose="02020603050405020304" pitchFamily="18" charset="0"/>
                <a:ea typeface="宋体" panose="02010600030101010101" pitchFamily="2" charset="-122"/>
                <a:cs typeface="宋体" panose="02010600030101010101" pitchFamily="2" charset="-122"/>
              </a:rPr>
              <a:t>及纹理细节展示</a:t>
            </a:r>
            <a:r>
              <a:rPr lang="zh-CN" altLang="zh-CN">
                <a:effectLst/>
              </a:rPr>
              <a:t> </a:t>
            </a:r>
            <a:endParaRPr lang="zh-CN" altLang="en-US" dirty="0"/>
          </a:p>
        </p:txBody>
      </p:sp>
      <p:pic>
        <p:nvPicPr>
          <p:cNvPr id="3" name="图片 2">
            <a:extLst>
              <a:ext uri="{FF2B5EF4-FFF2-40B4-BE49-F238E27FC236}">
                <a16:creationId xmlns:a16="http://schemas.microsoft.com/office/drawing/2014/main" id="{2C5E6C2C-BD18-C1C3-B9A5-848BCBF75779}"/>
              </a:ext>
            </a:extLst>
          </p:cNvPr>
          <p:cNvPicPr>
            <a:picLocks noChangeAspect="1"/>
          </p:cNvPicPr>
          <p:nvPr/>
        </p:nvPicPr>
        <p:blipFill>
          <a:blip r:embed="rId5"/>
          <a:stretch>
            <a:fillRect/>
          </a:stretch>
        </p:blipFill>
        <p:spPr>
          <a:xfrm>
            <a:off x="6238590" y="1969011"/>
            <a:ext cx="5093669" cy="3030210"/>
          </a:xfrm>
          <a:prstGeom prst="rect">
            <a:avLst/>
          </a:prstGeom>
        </p:spPr>
      </p:pic>
      <p:sp>
        <p:nvSpPr>
          <p:cNvPr id="8" name="文本框 7">
            <a:extLst>
              <a:ext uri="{FF2B5EF4-FFF2-40B4-BE49-F238E27FC236}">
                <a16:creationId xmlns:a16="http://schemas.microsoft.com/office/drawing/2014/main" id="{3070ACFC-EA42-6039-4538-98367228939E}"/>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1</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模型结合</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用户可以</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根据图层面板选择想要观测的</a:t>
            </a:r>
            <a:r>
              <a:rPr lang="zh-CN" altLang="en-US">
                <a:latin typeface="Times New Roman" panose="02020603050405020304" pitchFamily="18" charset="0"/>
                <a:ea typeface="宋体" panose="02010600030101010101" pitchFamily="2" charset="-122"/>
                <a:cs typeface="Times New Roman" panose="02020603050405020304" pitchFamily="18" charset="0"/>
              </a:rPr>
              <a:t>模型图层</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0">
                <a:latin typeface="Times New Roman" panose="02020603050405020304" pitchFamily="18" charset="0"/>
                <a:ea typeface="宋体" panose="02010600030101010101" pitchFamily="2" charset="-122"/>
                <a:cs typeface="Times New Roman" panose="02020603050405020304" pitchFamily="18" charset="0"/>
              </a:rPr>
              <a:t>以某煤层为例，用户可以</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直观地观察</a:t>
            </a:r>
            <a:r>
              <a:rPr lang="zh-CN" altLang="en-US">
                <a:latin typeface="Times New Roman" panose="02020603050405020304" pitchFamily="18" charset="0"/>
                <a:ea typeface="宋体" panose="02010600030101010101" pitchFamily="2" charset="-122"/>
                <a:cs typeface="Times New Roman" panose="02020603050405020304" pitchFamily="18" charset="0"/>
              </a:rPr>
              <a:t>煤层地质结构、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断层的空间位置、走向倾角</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等</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情况。</a:t>
            </a:r>
            <a:endParaRPr lang="zh-CN" altLang="en-US" dirty="0"/>
          </a:p>
        </p:txBody>
      </p:sp>
    </p:spTree>
    <p:extLst>
      <p:ext uri="{BB962C8B-B14F-4D97-AF65-F5344CB8AC3E}">
        <p14:creationId xmlns:p14="http://schemas.microsoft.com/office/powerpoint/2010/main" val="791834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F21CF0-4DCF-1EC7-6394-06C2E08C8C71}"/>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0417A87B-CF14-793D-3EFE-2A701F943FBC}"/>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F53E5FFC-A0CF-2E8F-EF81-187C911095E1}"/>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2A2ADB8F-09DE-151C-6BAD-C5FA688B0B0E}"/>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sp>
        <p:nvSpPr>
          <p:cNvPr id="18" name="文本框 17">
            <a:extLst>
              <a:ext uri="{FF2B5EF4-FFF2-40B4-BE49-F238E27FC236}">
                <a16:creationId xmlns:a16="http://schemas.microsoft.com/office/drawing/2014/main" id="{E83C3A4F-F2E1-05AE-AB4B-0CA800C61D48}"/>
              </a:ext>
            </a:extLst>
          </p:cNvPr>
          <p:cNvSpPr txBox="1"/>
          <p:nvPr/>
        </p:nvSpPr>
        <p:spPr>
          <a:xfrm>
            <a:off x="576580" y="5432850"/>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sp>
        <p:nvSpPr>
          <p:cNvPr id="7" name="文本框 6">
            <a:extLst>
              <a:ext uri="{FF2B5EF4-FFF2-40B4-BE49-F238E27FC236}">
                <a16:creationId xmlns:a16="http://schemas.microsoft.com/office/drawing/2014/main" id="{28E738B3-FCC9-3A7D-6111-95712FDDFB01}"/>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2</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）巷道漫游</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en-US" altLang="zh-CN" kern="0">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用户可以</a:t>
            </a:r>
            <a:r>
              <a:rPr lang="zh-CN" altLang="en-US" kern="0">
                <a:latin typeface="Times New Roman" panose="02020603050405020304" pitchFamily="18" charset="0"/>
                <a:ea typeface="宋体" panose="02010600030101010101" pitchFamily="2" charset="-122"/>
                <a:cs typeface="Times New Roman" panose="02020603050405020304" pitchFamily="18" charset="0"/>
              </a:rPr>
              <a:t>通过</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场景控制面板切换控制器，进行巷道內部漫游操作，</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帮助</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用户</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快速掌握矿井巷道的</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内部</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结构，</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同时</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为煤矿安全生产与地下工程规划提供</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有效支持</a:t>
            </a:r>
            <a:endParaRPr lang="zh-CN" altLang="en-US" dirty="0"/>
          </a:p>
        </p:txBody>
      </p:sp>
      <p:pic>
        <p:nvPicPr>
          <p:cNvPr id="8" name="图片 7">
            <a:extLst>
              <a:ext uri="{FF2B5EF4-FFF2-40B4-BE49-F238E27FC236}">
                <a16:creationId xmlns:a16="http://schemas.microsoft.com/office/drawing/2014/main" id="{EBBAE5B7-E7C6-0EAB-1D3D-CE5D1AA024CC}"/>
              </a:ext>
            </a:extLst>
          </p:cNvPr>
          <p:cNvPicPr>
            <a:picLocks noChangeAspect="1"/>
          </p:cNvPicPr>
          <p:nvPr/>
        </p:nvPicPr>
        <p:blipFill>
          <a:blip r:embed="rId4"/>
          <a:stretch>
            <a:fillRect/>
          </a:stretch>
        </p:blipFill>
        <p:spPr>
          <a:xfrm>
            <a:off x="146283" y="2030834"/>
            <a:ext cx="6097847" cy="3184431"/>
          </a:xfrm>
          <a:prstGeom prst="rect">
            <a:avLst/>
          </a:prstGeom>
        </p:spPr>
      </p:pic>
      <p:pic>
        <p:nvPicPr>
          <p:cNvPr id="9" name="图片 8">
            <a:extLst>
              <a:ext uri="{FF2B5EF4-FFF2-40B4-BE49-F238E27FC236}">
                <a16:creationId xmlns:a16="http://schemas.microsoft.com/office/drawing/2014/main" id="{6B227969-817E-05A5-08A3-D4C05AF97BFA}"/>
              </a:ext>
            </a:extLst>
          </p:cNvPr>
          <p:cNvPicPr>
            <a:picLocks noChangeAspect="1"/>
          </p:cNvPicPr>
          <p:nvPr/>
        </p:nvPicPr>
        <p:blipFill>
          <a:blip r:embed="rId5"/>
          <a:srcRect l="19359"/>
          <a:stretch/>
        </p:blipFill>
        <p:spPr>
          <a:xfrm>
            <a:off x="6477000" y="2030834"/>
            <a:ext cx="5069168" cy="3184431"/>
          </a:xfrm>
          <a:prstGeom prst="rect">
            <a:avLst/>
          </a:prstGeom>
        </p:spPr>
      </p:pic>
    </p:spTree>
    <p:extLst>
      <p:ext uri="{BB962C8B-B14F-4D97-AF65-F5344CB8AC3E}">
        <p14:creationId xmlns:p14="http://schemas.microsoft.com/office/powerpoint/2010/main" val="3849615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2FA3C-BF19-1277-C621-351906EAED82}"/>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A172D2F-29CD-5B9F-B8DC-73BB740D3A2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EED7567-D488-2948-3220-AE1565841D79}"/>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6E7B5E9-8D0E-11F4-7A01-8699968A6766}"/>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23ABD857-4F41-749B-A87E-6626A49631CA}"/>
              </a:ext>
            </a:extLst>
          </p:cNvPr>
          <p:cNvSpPr txBox="1"/>
          <p:nvPr/>
        </p:nvSpPr>
        <p:spPr>
          <a:xfrm>
            <a:off x="7783198" y="6129059"/>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不同角度观察结果</a:t>
            </a:r>
            <a:r>
              <a:rPr lang="zh-CN" altLang="zh-CN" dirty="0">
                <a:effectLst/>
              </a:rPr>
              <a:t> </a:t>
            </a:r>
            <a:endParaRPr lang="zh-CN" altLang="en-US" dirty="0"/>
          </a:p>
        </p:txBody>
      </p:sp>
      <p:sp>
        <p:nvSpPr>
          <p:cNvPr id="18" name="文本框 17">
            <a:extLst>
              <a:ext uri="{FF2B5EF4-FFF2-40B4-BE49-F238E27FC236}">
                <a16:creationId xmlns:a16="http://schemas.microsoft.com/office/drawing/2014/main" id="{3DC25D81-46E2-E574-06B2-C35245CF5E8F}"/>
              </a:ext>
            </a:extLst>
          </p:cNvPr>
          <p:cNvSpPr txBox="1"/>
          <p:nvPr/>
        </p:nvSpPr>
        <p:spPr>
          <a:xfrm>
            <a:off x="1625822" y="6129059"/>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层间距计算及图例</a:t>
            </a:r>
            <a:r>
              <a:rPr lang="zh-CN" altLang="zh-CN" dirty="0">
                <a:effectLst/>
              </a:rPr>
              <a:t> </a:t>
            </a:r>
            <a:endParaRPr lang="zh-CN" altLang="en-US" dirty="0"/>
          </a:p>
        </p:txBody>
      </p:sp>
      <p:pic>
        <p:nvPicPr>
          <p:cNvPr id="8" name="图片 7">
            <a:extLst>
              <a:ext uri="{FF2B5EF4-FFF2-40B4-BE49-F238E27FC236}">
                <a16:creationId xmlns:a16="http://schemas.microsoft.com/office/drawing/2014/main" id="{A1DA596B-11D5-50D3-E5A6-596A5C1510A0}"/>
              </a:ext>
            </a:extLst>
          </p:cNvPr>
          <p:cNvPicPr>
            <a:picLocks noChangeAspect="1"/>
          </p:cNvPicPr>
          <p:nvPr/>
        </p:nvPicPr>
        <p:blipFill>
          <a:blip r:embed="rId4"/>
          <a:stretch>
            <a:fillRect/>
          </a:stretch>
        </p:blipFill>
        <p:spPr>
          <a:xfrm>
            <a:off x="380070" y="2507044"/>
            <a:ext cx="5458634" cy="3234499"/>
          </a:xfrm>
          <a:prstGeom prst="rect">
            <a:avLst/>
          </a:prstGeom>
        </p:spPr>
      </p:pic>
      <p:pic>
        <p:nvPicPr>
          <p:cNvPr id="9" name="图片 8" descr="图表, 表面图&#10;&#10;AI 生成的内容可能不正确。">
            <a:extLst>
              <a:ext uri="{FF2B5EF4-FFF2-40B4-BE49-F238E27FC236}">
                <a16:creationId xmlns:a16="http://schemas.microsoft.com/office/drawing/2014/main" id="{CDACF5A2-7180-8DC2-1119-12389E7F4BF2}"/>
              </a:ext>
            </a:extLst>
          </p:cNvPr>
          <p:cNvPicPr>
            <a:picLocks noChangeAspect="1"/>
          </p:cNvPicPr>
          <p:nvPr/>
        </p:nvPicPr>
        <p:blipFill>
          <a:blip r:embed="rId5"/>
          <a:stretch>
            <a:fillRect/>
          </a:stretch>
        </p:blipFill>
        <p:spPr>
          <a:xfrm>
            <a:off x="6383832" y="2509927"/>
            <a:ext cx="5458633" cy="3233724"/>
          </a:xfrm>
          <a:prstGeom prst="rect">
            <a:avLst/>
          </a:prstGeom>
        </p:spPr>
      </p:pic>
      <p:sp>
        <p:nvSpPr>
          <p:cNvPr id="7" name="文本框 6">
            <a:extLst>
              <a:ext uri="{FF2B5EF4-FFF2-40B4-BE49-F238E27FC236}">
                <a16:creationId xmlns:a16="http://schemas.microsoft.com/office/drawing/2014/main" id="{DB14CCC9-8468-4737-8A23-EE84F2F77F51}"/>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3</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层间距显示</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用户通过交面板可以进行层间距计算，以某含水层和煤层为例，结合计算结果图例及模型可视化信息，</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用户可以迅速识别地层间距离的空间分布特征</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dirty="0"/>
          </a:p>
        </p:txBody>
      </p:sp>
    </p:spTree>
    <p:extLst>
      <p:ext uri="{BB962C8B-B14F-4D97-AF65-F5344CB8AC3E}">
        <p14:creationId xmlns:p14="http://schemas.microsoft.com/office/powerpoint/2010/main" val="2254150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BCF5D-AFE9-99BB-05E4-84CC0CAB3377}"/>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EC2EC8D7-393C-6504-D75A-40E77A159962}"/>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A5AA212F-5D4F-D4FE-B183-A73A31B42383}"/>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5A249978-FF89-DBE7-C7F1-7717238175EB}"/>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9F6938D2-3A16-A487-9245-EB6D18FDFC0A}"/>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CD13E0F8-291A-B7CD-19FC-21D22D5D7774}"/>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BD8E88E0-884F-1BA1-C49D-91CF5041C3A3}"/>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9525ABA8-CB18-42AB-8DE3-E1F39DD35E2E}"/>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67814118-E648-04E0-8E98-97A68898E87F}"/>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11B84302-6E2F-CB6A-8757-13DCCF9068AD}"/>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1F0EC8BE-E67A-E467-8194-87D42F2E8F7D}"/>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D6EB70B0-EC02-EC7B-F254-E9AD4D65B5E5}"/>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65485204-07F6-F08A-33FB-CB0377E54FBB}"/>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C8E3F353-D47F-9083-20AA-4DA97F5BD557}"/>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356B7F90-9E7B-AE63-E86E-2EF67BCD6ABB}"/>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831B9DAE-4D8B-BE2D-8478-FB8CF82F745A}"/>
                </a:ext>
              </a:extLst>
            </p:cNvPr>
            <p:cNvSpPr txBox="1"/>
            <p:nvPr/>
          </p:nvSpPr>
          <p:spPr>
            <a:xfrm>
              <a:off x="11290" y="7935"/>
              <a:ext cx="6020" cy="727"/>
            </a:xfrm>
            <a:prstGeom prst="rect">
              <a:avLst/>
            </a:prstGeom>
            <a:noFill/>
          </p:spPr>
          <p:txBody>
            <a:bodyPr wrap="square" rtlCol="0">
              <a:spAutoFit/>
            </a:bodyPr>
            <a:lstStyle/>
            <a:p>
              <a:r>
                <a:rPr lang="en-US" altLang="zh-CN" sz="2400" b="1">
                  <a:solidFill>
                    <a:srgbClr val="9B0000"/>
                  </a:solidFill>
                </a:rPr>
                <a:t>05 </a:t>
              </a:r>
              <a:r>
                <a:rPr lang="zh-CN" altLang="en-US" sz="2400" b="1">
                  <a:solidFill>
                    <a:srgbClr val="9B0000"/>
                  </a:solidFill>
                </a:rPr>
                <a:t>结论与展望</a:t>
              </a:r>
              <a:endParaRPr lang="zh-CN" altLang="en-US" sz="2400" b="1" dirty="0"/>
            </a:p>
          </p:txBody>
        </p:sp>
        <p:sp>
          <p:nvSpPr>
            <p:cNvPr id="2" name="文本框 1">
              <a:extLst>
                <a:ext uri="{FF2B5EF4-FFF2-40B4-BE49-F238E27FC236}">
                  <a16:creationId xmlns:a16="http://schemas.microsoft.com/office/drawing/2014/main" id="{4A516C99-2E3A-1BF4-2D2F-ABCEF4F3DD73}"/>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1A91D4B9-2B7E-B601-2FA3-67EEAE29F894}"/>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可视化构建</a:t>
              </a:r>
              <a:endParaRPr lang="zh-CN" altLang="en-US" sz="2400" b="1" dirty="0"/>
            </a:p>
          </p:txBody>
        </p:sp>
      </p:grpSp>
      <p:sp>
        <p:nvSpPr>
          <p:cNvPr id="6" name="椭圆 5">
            <a:extLst>
              <a:ext uri="{FF2B5EF4-FFF2-40B4-BE49-F238E27FC236}">
                <a16:creationId xmlns:a16="http://schemas.microsoft.com/office/drawing/2014/main" id="{00FA2EA3-25F7-1D24-C975-6FCB596D6001}"/>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D56D4007-CAE8-729E-7BA1-7828F3F33B64}"/>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02411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sym typeface="+mn-ea"/>
              </a:rPr>
              <a:t>创新点</a:t>
            </a:r>
            <a:endParaRPr lang="zh-CN" altLang="en-US" sz="2400" b="1" dirty="0">
              <a:solidFill>
                <a:srgbClr val="9D0335"/>
              </a:solidFill>
            </a:endParaRPr>
          </a:p>
        </p:txBody>
      </p:sp>
      <p:sp>
        <p:nvSpPr>
          <p:cNvPr id="17" name="文本框 16"/>
          <p:cNvSpPr txBox="1"/>
          <p:nvPr/>
        </p:nvSpPr>
        <p:spPr>
          <a:xfrm>
            <a:off x="576580" y="697353"/>
            <a:ext cx="9820275" cy="6034729"/>
          </a:xfrm>
          <a:prstGeom prst="rect">
            <a:avLst/>
          </a:prstGeom>
          <a:noFill/>
        </p:spPr>
        <p:txBody>
          <a:bodyPr wrap="square" rtlCol="0">
            <a:spAutoFit/>
          </a:bodyPr>
          <a:lstStyle/>
          <a:p>
            <a:pPr>
              <a:lnSpc>
                <a:spcPct val="250000"/>
              </a:lnSpc>
            </a:pPr>
            <a:r>
              <a:rPr lang="en-US" altLang="zh-CN" sz="2200" dirty="0"/>
              <a:t>1.</a:t>
            </a:r>
            <a:r>
              <a:rPr lang="zh-CN" altLang="en-US" sz="2200" dirty="0"/>
              <a:t>通用纹理映射算法以及分组渲染的方式对不同模型进行贴图纹理显示。</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该方法通过结合包围盒计算和投影映射的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方式，</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设计</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了一种</a:t>
            </a:r>
            <a:r>
              <a:rPr lang="zh-CN" altLang="en-US">
                <a:latin typeface="Times New Roman" panose="02020603050405020304" pitchFamily="18" charset="0"/>
                <a:ea typeface="宋体" panose="02010600030101010101" pitchFamily="2" charset="-122"/>
                <a:cs typeface="Times New Roman" panose="02020603050405020304" pitchFamily="18" charset="0"/>
              </a:rPr>
              <a:t>通用的纹理计算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方法。通过计算</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网格</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片</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法向量，根据地质模型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不同特性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选择投影面，适应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多种</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地质结构形态</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的纹理映射</a:t>
            </a: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rPr>
              <a:t> </a:t>
            </a:r>
            <a:endParaRPr lang="zh-CN" altLang="en-US" sz="2000" dirty="0">
              <a:sym typeface="+mn-ea"/>
            </a:endParaRPr>
          </a:p>
          <a:p>
            <a:pPr>
              <a:lnSpc>
                <a:spcPct val="250000"/>
              </a:lnSpc>
            </a:pPr>
            <a:r>
              <a:rPr lang="en-US" altLang="zh-CN" sz="2200" dirty="0"/>
              <a:t>2. </a:t>
            </a:r>
            <a:r>
              <a:rPr lang="zh-CN" altLang="en-US" sz="2200" dirty="0"/>
              <a:t>地质模型结构复杂多样以及模型大规模数据的内存消耗问题。</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分</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类管理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dirty="0">
                <a:latin typeface="Times New Roman" panose="02020603050405020304" pitchFamily="18" charset="0"/>
                <a:ea typeface="宋体" panose="02010600030101010101" pitchFamily="2" charset="-122"/>
                <a:cs typeface="Times New Roman" panose="02020603050405020304" pitchFamily="18" charset="0"/>
              </a:rPr>
              <a:t>渲染数据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、材质和纹理，避免</a:t>
            </a:r>
            <a:r>
              <a:rPr lang="zh-CN" altLang="en-US" dirty="0">
                <a:latin typeface="Times New Roman" panose="02020603050405020304" pitchFamily="18" charset="0"/>
                <a:ea typeface="宋体" panose="02010600030101010101" pitchFamily="2" charset="-122"/>
                <a:cs typeface="Times New Roman" panose="02020603050405020304" pitchFamily="18" charset="0"/>
              </a:rPr>
              <a:t>冗余数据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创建带来的内存浪费。采用了缓冲几何合并渲染的方式进行可视化，提升渲染帧率和降低内存消耗</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异步</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编程方式</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加载模型与纹理数据，避免阻塞主线程操作，提高了应用</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响应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效率。</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indent="-342900">
              <a:lnSpc>
                <a:spcPct val="250000"/>
              </a:lnSpc>
              <a:buFont typeface="Wingdings" panose="05000000000000000000" charset="0"/>
              <a:buChar char="l"/>
            </a:pPr>
            <a:endParaRPr lang="en-US" altLang="zh-CN"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a:solidFill>
                  <a:srgbClr val="9D0335"/>
                </a:solidFill>
                <a:sym typeface="+mn-ea"/>
              </a:rPr>
              <a:t>研究背景</a:t>
            </a:r>
            <a:endParaRPr lang="zh-CN" altLang="en-US" sz="2800" b="1" dirty="0">
              <a:solidFill>
                <a:srgbClr val="9D0335"/>
              </a:solidFill>
              <a:sym typeface="+mn-ea"/>
            </a:endParaRPr>
          </a:p>
        </p:txBody>
      </p:sp>
      <p:sp>
        <p:nvSpPr>
          <p:cNvPr id="3" name="文本框 2"/>
          <p:cNvSpPr txBox="1"/>
          <p:nvPr/>
        </p:nvSpPr>
        <p:spPr>
          <a:xfrm>
            <a:off x="4566547" y="919541"/>
            <a:ext cx="6170295" cy="5197385"/>
          </a:xfrm>
          <a:prstGeom prst="rect">
            <a:avLst/>
          </a:prstGeom>
          <a:noFill/>
        </p:spPr>
        <p:txBody>
          <a:bodyPr wrap="square" rtlCol="0">
            <a:spAutoFit/>
          </a:bodyPr>
          <a:lstStyle/>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数字化、信息化、网络化是当今时代发展的大趋势，地质模型可视化成为地质领域的研究热点之一。</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zh-CN" altLang="en-US"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传统的三维地质数据可视化软件大多停留在</a:t>
            </a:r>
            <a:r>
              <a:rPr lang="en-US" altLang="zh-CN" sz="1400">
                <a:latin typeface="Times New Roman" panose="02020603050405020304" pitchFamily="18" charset="0"/>
                <a:ea typeface="宋体" panose="02010600030101010101" pitchFamily="2" charset="-122"/>
              </a:rPr>
              <a:t>C/S</a:t>
            </a:r>
            <a:r>
              <a:rPr lang="zh-CN" altLang="en-US" sz="1400">
                <a:latin typeface="Times New Roman" panose="02020603050405020304" pitchFamily="18" charset="0"/>
                <a:ea typeface="宋体" panose="02010600030101010101" pitchFamily="2" charset="-122"/>
              </a:rPr>
              <a:t>模式，跨平台能力不足且费用高昂，难以满足地质信息便捷快速的传递要求。</a:t>
            </a:r>
            <a:endParaRPr lang="en-US" altLang="zh-CN"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endParaRPr lang="en-US" altLang="zh-CN"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kern="0">
                <a:effectLst/>
                <a:latin typeface="Times New Roman" panose="02020603050405020304" pitchFamily="18" charset="0"/>
                <a:ea typeface="宋体" panose="02010600030101010101" pitchFamily="2" charset="-122"/>
                <a:cs typeface="宋体" panose="02010600030101010101" pitchFamily="2" charset="-122"/>
              </a:rPr>
              <a:t>当前项目中</a:t>
            </a:r>
            <a:r>
              <a:rPr lang="zh-CN" altLang="zh-CN" sz="1400" kern="0">
                <a:effectLst/>
                <a:latin typeface="Times New Roman" panose="02020603050405020304" pitchFamily="18" charset="0"/>
                <a:ea typeface="宋体" panose="02010600030101010101" pitchFamily="2" charset="-122"/>
                <a:cs typeface="宋体" panose="02010600030101010101" pitchFamily="2" charset="-122"/>
              </a:rPr>
              <a:t>矿井监测监控、地质保障和数据中控等平台均采用了基于</a:t>
            </a:r>
            <a:r>
              <a:rPr lang="en-US" altLang="zh-CN" sz="1400" kern="0">
                <a:effectLst/>
                <a:latin typeface="Times New Roman" panose="02020603050405020304" pitchFamily="18" charset="0"/>
                <a:ea typeface="宋体" panose="02010600030101010101" pitchFamily="2" charset="-122"/>
              </a:rPr>
              <a:t>Web</a:t>
            </a:r>
            <a:r>
              <a:rPr lang="zh-CN" altLang="zh-CN" sz="1400" kern="0">
                <a:effectLst/>
                <a:latin typeface="Times New Roman" panose="02020603050405020304" pitchFamily="18" charset="0"/>
                <a:ea typeface="宋体" panose="02010600030101010101" pitchFamily="2" charset="-122"/>
                <a:cs typeface="宋体" panose="02010600030101010101" pitchFamily="2" charset="-122"/>
              </a:rPr>
              <a:t>技术的架构</a:t>
            </a:r>
            <a:r>
              <a:rPr lang="zh-CN" altLang="en-US" sz="1400" kern="0">
                <a:effectLst/>
                <a:latin typeface="Times New Roman" panose="02020603050405020304" pitchFamily="18" charset="0"/>
                <a:ea typeface="宋体" panose="02010600030101010101" pitchFamily="2" charset="-122"/>
                <a:cs typeface="宋体" panose="02010600030101010101" pitchFamily="2" charset="-122"/>
              </a:rPr>
              <a:t>，</a:t>
            </a:r>
            <a:r>
              <a:rPr lang="zh-CN" altLang="zh-CN" sz="1200" kern="0">
                <a:effectLst/>
                <a:latin typeface="Times New Roman" panose="02020603050405020304" pitchFamily="18" charset="0"/>
                <a:ea typeface="宋体" panose="02010600030101010101" pitchFamily="2" charset="-122"/>
                <a:cs typeface="宋体" panose="02010600030101010101" pitchFamily="2" charset="-122"/>
              </a:rPr>
              <a:t>但面向三维地质建模领域，缺少相适应的可视化技术及平台</a:t>
            </a:r>
            <a:r>
              <a:rPr lang="zh-CN" altLang="en-US" sz="1400">
                <a:latin typeface="Times New Roman" panose="02020603050405020304" pitchFamily="18" charset="0"/>
                <a:ea typeface="宋体" panose="02010600030101010101" pitchFamily="2" charset="-122"/>
              </a:rPr>
              <a:t>。</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zh-CN" altLang="en-US"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基于</a:t>
            </a:r>
            <a:r>
              <a:rPr lang="en-US" altLang="zh-CN" sz="1400">
                <a:latin typeface="Times New Roman" panose="02020603050405020304" pitchFamily="18" charset="0"/>
                <a:ea typeface="宋体" panose="02010600030101010101" pitchFamily="2" charset="-122"/>
              </a:rPr>
              <a:t>WebGL</a:t>
            </a:r>
            <a:r>
              <a:rPr lang="zh-CN" altLang="en-US" sz="1400">
                <a:latin typeface="Times New Roman" panose="02020603050405020304" pitchFamily="18" charset="0"/>
                <a:ea typeface="宋体" panose="02010600030101010101" pitchFamily="2" charset="-122"/>
              </a:rPr>
              <a:t>的可视化方法</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跨平台能力强</a:t>
            </a:r>
            <a:r>
              <a:rPr lang="zh-CN" altLang="en-US" sz="1400" kern="1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可视化性能</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性好且</a:t>
            </a:r>
            <a:r>
              <a:rPr lang="zh-CN" altLang="en-US" sz="1400" kern="100">
                <a:effectLst/>
                <a:latin typeface="Times New Roman" panose="02020603050405020304" pitchFamily="18" charset="0"/>
                <a:ea typeface="宋体" panose="02010600030101010101" pitchFamily="2" charset="-122"/>
                <a:cs typeface="Times New Roman" panose="02020603050405020304" pitchFamily="18" charset="0"/>
              </a:rPr>
              <a:t>成本低</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，方便了科学研究以及数据共享</a:t>
            </a:r>
            <a:r>
              <a:rPr lang="zh-CN" altLang="en-US" sz="1400">
                <a:latin typeface="Times New Roman" panose="02020603050405020304" pitchFamily="18" charset="0"/>
                <a:ea typeface="宋体" panose="02010600030101010101" pitchFamily="2" charset="-122"/>
              </a:rPr>
              <a:t>。</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en-US" altLang="zh-CN" sz="1400">
              <a:latin typeface="Times New Roman" panose="02020603050405020304" pitchFamily="18" charset="0"/>
              <a:ea typeface="宋体" panose="02010600030101010101" pitchFamily="2" charset="-122"/>
            </a:endParaRPr>
          </a:p>
        </p:txBody>
      </p:sp>
      <p:pic>
        <p:nvPicPr>
          <p:cNvPr id="12" name="图片 11">
            <a:extLst>
              <a:ext uri="{FF2B5EF4-FFF2-40B4-BE49-F238E27FC236}">
                <a16:creationId xmlns:a16="http://schemas.microsoft.com/office/drawing/2014/main" id="{0A7BD442-1055-AB00-B086-D0239E1BA637}"/>
              </a:ext>
            </a:extLst>
          </p:cNvPr>
          <p:cNvPicPr>
            <a:picLocks noChangeAspect="1"/>
          </p:cNvPicPr>
          <p:nvPr/>
        </p:nvPicPr>
        <p:blipFill rotWithShape="1">
          <a:blip r:embed="rId5"/>
          <a:srcRect l="14185" r="14297"/>
          <a:stretch/>
        </p:blipFill>
        <p:spPr>
          <a:xfrm>
            <a:off x="576579" y="3659315"/>
            <a:ext cx="3727169" cy="2064598"/>
          </a:xfrm>
          <a:prstGeom prst="rect">
            <a:avLst/>
          </a:prstGeom>
        </p:spPr>
      </p:pic>
      <p:pic>
        <p:nvPicPr>
          <p:cNvPr id="14" name="图片 13">
            <a:extLst>
              <a:ext uri="{FF2B5EF4-FFF2-40B4-BE49-F238E27FC236}">
                <a16:creationId xmlns:a16="http://schemas.microsoft.com/office/drawing/2014/main" id="{83232096-2106-D0D7-0130-7D339FBA0224}"/>
              </a:ext>
            </a:extLst>
          </p:cNvPr>
          <p:cNvPicPr>
            <a:picLocks noChangeAspect="1"/>
          </p:cNvPicPr>
          <p:nvPr/>
        </p:nvPicPr>
        <p:blipFill rotWithShape="1">
          <a:blip r:embed="rId6"/>
          <a:srcRect l="4943"/>
          <a:stretch/>
        </p:blipFill>
        <p:spPr>
          <a:xfrm>
            <a:off x="576580" y="1061140"/>
            <a:ext cx="3727168" cy="178897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B9EB4-673E-A86B-F592-010B587C8856}"/>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0157304-11A6-4A5D-B27D-C2D131CF0756}"/>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DA103E99-A140-A356-342A-1F9BD21CD128}"/>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1C1A470-F80E-F7A7-41FD-44534E9F63BF}"/>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sym typeface="+mn-ea"/>
              </a:rPr>
              <a:t>结论与展望</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2CC094E8-9E53-7D5B-5C5C-4347DECF4D8F}"/>
              </a:ext>
            </a:extLst>
          </p:cNvPr>
          <p:cNvSpPr txBox="1"/>
          <p:nvPr/>
        </p:nvSpPr>
        <p:spPr>
          <a:xfrm>
            <a:off x="576580" y="620136"/>
            <a:ext cx="9820275" cy="6034729"/>
          </a:xfrm>
          <a:prstGeom prst="rect">
            <a:avLst/>
          </a:prstGeom>
          <a:noFill/>
        </p:spPr>
        <p:txBody>
          <a:bodyPr wrap="square" rtlCol="0">
            <a:spAutoFit/>
          </a:bodyPr>
          <a:lstStyle/>
          <a:p>
            <a:pPr>
              <a:lnSpc>
                <a:spcPct val="250000"/>
              </a:lnSpc>
            </a:pPr>
            <a:r>
              <a:rPr lang="en-US" altLang="zh-CN" sz="2200"/>
              <a:t>1.</a:t>
            </a:r>
            <a:r>
              <a:rPr lang="zh-CN" altLang="en-US" sz="2200"/>
              <a:t>结论</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该方法通过结合包围盒计算和投影映射的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方式，</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设计</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了一种</a:t>
            </a:r>
            <a:r>
              <a:rPr lang="zh-CN" altLang="en-US">
                <a:latin typeface="Times New Roman" panose="02020603050405020304" pitchFamily="18" charset="0"/>
                <a:ea typeface="宋体" panose="02010600030101010101" pitchFamily="2" charset="-122"/>
                <a:cs typeface="Times New Roman" panose="02020603050405020304" pitchFamily="18" charset="0"/>
              </a:rPr>
              <a:t>通用的纹理计算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方法。通过计算</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网格</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片</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法向量，根据地质模型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不同特性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选择投影面，适应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多种</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地质结构形态</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的纹理映射</a:t>
            </a: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rPr>
              <a:t> </a:t>
            </a:r>
            <a:endParaRPr lang="zh-CN" altLang="en-US" sz="2000" dirty="0">
              <a:sym typeface="+mn-ea"/>
            </a:endParaRPr>
          </a:p>
          <a:p>
            <a:pPr>
              <a:lnSpc>
                <a:spcPct val="250000"/>
              </a:lnSpc>
            </a:pPr>
            <a:r>
              <a:rPr lang="en-US" altLang="zh-CN" sz="2200" dirty="0"/>
              <a:t>2</a:t>
            </a:r>
            <a:r>
              <a:rPr lang="en-US" altLang="zh-CN" sz="2200"/>
              <a:t>. </a:t>
            </a:r>
            <a:r>
              <a:rPr lang="zh-CN" altLang="en-US" sz="2200"/>
              <a:t>展望</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分</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类管理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dirty="0">
                <a:latin typeface="Times New Roman" panose="02020603050405020304" pitchFamily="18" charset="0"/>
                <a:ea typeface="宋体" panose="02010600030101010101" pitchFamily="2" charset="-122"/>
                <a:cs typeface="Times New Roman" panose="02020603050405020304" pitchFamily="18" charset="0"/>
              </a:rPr>
              <a:t>渲染数据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、材质和纹理，避免</a:t>
            </a:r>
            <a:r>
              <a:rPr lang="zh-CN" altLang="en-US" dirty="0">
                <a:latin typeface="Times New Roman" panose="02020603050405020304" pitchFamily="18" charset="0"/>
                <a:ea typeface="宋体" panose="02010600030101010101" pitchFamily="2" charset="-122"/>
                <a:cs typeface="Times New Roman" panose="02020603050405020304" pitchFamily="18" charset="0"/>
              </a:rPr>
              <a:t>冗余数据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创建带来的内存浪费。采用了缓冲几何合并渲染的方式进行可视化，提升渲染帧率和降低内存消耗</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异步</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编程方式</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加载模型与纹理数据，避免阻塞主线程操作，提高了应用</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响应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效率。</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indent="-342900">
              <a:lnSpc>
                <a:spcPct val="250000"/>
              </a:lnSpc>
              <a:buFont typeface="Wingdings" panose="05000000000000000000" charset="0"/>
              <a:buChar char="l"/>
            </a:pPr>
            <a:endParaRPr lang="en-US" altLang="zh-CN" sz="2200" dirty="0"/>
          </a:p>
        </p:txBody>
      </p:sp>
    </p:spTree>
    <p:extLst>
      <p:ext uri="{BB962C8B-B14F-4D97-AF65-F5344CB8AC3E}">
        <p14:creationId xmlns:p14="http://schemas.microsoft.com/office/powerpoint/2010/main" val="31289353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4167505"/>
            <a:ext cx="12192000" cy="1815465"/>
            <a:chOff x="0" y="6563"/>
            <a:chExt cx="19200" cy="2859"/>
          </a:xfrm>
        </p:grpSpPr>
        <p:sp>
          <p:nvSpPr>
            <p:cNvPr id="5" name="矩形 4"/>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grpSp>
          <p:nvGrpSpPr>
            <p:cNvPr id="6" name="组合 5"/>
            <p:cNvGrpSpPr/>
            <p:nvPr/>
          </p:nvGrpSpPr>
          <p:grpSpPr>
            <a:xfrm>
              <a:off x="6913" y="7157"/>
              <a:ext cx="5376" cy="1676"/>
              <a:chOff x="4450801" y="4446699"/>
              <a:chExt cx="3413601" cy="1064246"/>
            </a:xfrm>
          </p:grpSpPr>
          <p:sp>
            <p:nvSpPr>
              <p:cNvPr id="8" name="文本框 7"/>
              <p:cNvSpPr txBox="1"/>
              <p:nvPr/>
            </p:nvSpPr>
            <p:spPr>
              <a:xfrm>
                <a:off x="4450801" y="5112165"/>
                <a:ext cx="3413601" cy="398780"/>
              </a:xfrm>
              <a:prstGeom prst="rect">
                <a:avLst/>
              </a:prstGeom>
              <a:noFill/>
            </p:spPr>
            <p:txBody>
              <a:bodyPr wrap="square" rtlCol="0">
                <a:spAutoFit/>
              </a:bodyPr>
              <a:lstStyle/>
              <a:p>
                <a:pPr algn="ctr"/>
                <a:r>
                  <a:rPr lang="zh-CN" altLang="en-US" sz="2000" b="1" dirty="0">
                    <a:solidFill>
                      <a:schemeClr val="bg1"/>
                    </a:solidFill>
                  </a:rPr>
                  <a:t>指导</a:t>
                </a:r>
                <a:r>
                  <a:rPr lang="zh-CN" altLang="en-US" sz="2000" b="1">
                    <a:solidFill>
                      <a:schemeClr val="bg1"/>
                    </a:solidFill>
                  </a:rPr>
                  <a:t>老师：郝多虎</a:t>
                </a:r>
                <a:endParaRPr lang="zh-CN" altLang="en-US" sz="2000" b="1" dirty="0">
                  <a:solidFill>
                    <a:schemeClr val="bg1"/>
                  </a:solidFill>
                </a:endParaRPr>
              </a:p>
            </p:txBody>
          </p:sp>
          <p:sp>
            <p:nvSpPr>
              <p:cNvPr id="9" name="文本框 8"/>
              <p:cNvSpPr txBox="1"/>
              <p:nvPr/>
            </p:nvSpPr>
            <p:spPr>
              <a:xfrm>
                <a:off x="4828340" y="4446699"/>
                <a:ext cx="2657475" cy="398780"/>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grpSp>
      <p:sp>
        <p:nvSpPr>
          <p:cNvPr id="13" name="文本框 12"/>
          <p:cNvSpPr txBox="1"/>
          <p:nvPr/>
        </p:nvSpPr>
        <p:spPr>
          <a:xfrm>
            <a:off x="2458277" y="2726685"/>
            <a:ext cx="7527234" cy="768350"/>
          </a:xfrm>
          <a:prstGeom prst="rect">
            <a:avLst/>
          </a:prstGeom>
          <a:noFill/>
        </p:spPr>
        <p:txBody>
          <a:bodyPr wrap="square" rtlCol="0">
            <a:spAutoFit/>
          </a:bodyPr>
          <a:lstStyle/>
          <a:p>
            <a:pPr algn="ctr"/>
            <a:r>
              <a:rPr lang="zh-CN" altLang="en-US" sz="4400" b="1" dirty="0">
                <a:solidFill>
                  <a:srgbClr val="9D0335"/>
                </a:solidFill>
                <a:latin typeface="幼圆" panose="02010509060101010101" pitchFamily="49" charset="-122"/>
                <a:ea typeface="幼圆" panose="02010509060101010101" pitchFamily="49" charset="-122"/>
              </a:rPr>
              <a:t>敬请各位老师批评指正</a:t>
            </a:r>
          </a:p>
        </p:txBody>
      </p:sp>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5087465" y="506205"/>
            <a:ext cx="2016125" cy="19824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sym typeface="+mn-ea"/>
              </a:rPr>
              <a:t>国内外研究现状</a:t>
            </a:r>
          </a:p>
        </p:txBody>
      </p:sp>
      <p:sp>
        <p:nvSpPr>
          <p:cNvPr id="5" name="文本框 4"/>
          <p:cNvSpPr txBox="1"/>
          <p:nvPr/>
        </p:nvSpPr>
        <p:spPr>
          <a:xfrm>
            <a:off x="576580" y="929345"/>
            <a:ext cx="6094562" cy="460375"/>
          </a:xfrm>
          <a:prstGeom prst="rect">
            <a:avLst/>
          </a:prstGeom>
          <a:noFill/>
        </p:spPr>
        <p:txBody>
          <a:bodyPr wrap="square">
            <a:spAutoFit/>
          </a:bodyPr>
          <a:lstStyle/>
          <a:p>
            <a:pPr algn="l">
              <a:buClrTx/>
              <a:buSzTx/>
              <a:buFontTx/>
            </a:pPr>
            <a:r>
              <a:rPr lang="zh-CN" altLang="en-US"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三维建模研究现状</a:t>
            </a:r>
            <a:endParaRPr lang="en-US"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11" name="表格 11"/>
          <p:cNvGraphicFramePr>
            <a:graphicFrameLocks noGrp="1"/>
          </p:cNvGraphicFramePr>
          <p:nvPr>
            <p:custDataLst>
              <p:tags r:id="rId1"/>
            </p:custDataLst>
            <p:extLst>
              <p:ext uri="{D42A27DB-BD31-4B8C-83A1-F6EECF244321}">
                <p14:modId xmlns:p14="http://schemas.microsoft.com/office/powerpoint/2010/main" val="4136664787"/>
              </p:ext>
            </p:extLst>
          </p:nvPr>
        </p:nvGraphicFramePr>
        <p:xfrm>
          <a:off x="576580" y="1428979"/>
          <a:ext cx="10690134" cy="3746881"/>
        </p:xfrm>
        <a:graphic>
          <a:graphicData uri="http://schemas.openxmlformats.org/drawingml/2006/table">
            <a:tbl>
              <a:tblPr firstRow="1" bandRow="1">
                <a:tableStyleId>{5C22544A-7EE6-4342-B048-85BDC9FD1C3A}</a:tableStyleId>
              </a:tblPr>
              <a:tblGrid>
                <a:gridCol w="1916249">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70840">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37084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Simon Houlding</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1994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三维地质建模概念</a:t>
                      </a:r>
                      <a:r>
                        <a:rPr lang="zh-CN" altLang="en-US" sz="1800" kern="1200">
                          <a:solidFill>
                            <a:schemeClr val="dk1"/>
                          </a:solidFill>
                          <a:effectLst/>
                          <a:latin typeface="+mn-lt"/>
                          <a:ea typeface="+mn-ea"/>
                          <a:cs typeface="+mn-cs"/>
                        </a:rPr>
                        <a:t>的提出</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420370">
                <a:tc>
                  <a:txBody>
                    <a:bodyPr/>
                    <a:lstStyle/>
                    <a:p>
                      <a:pPr marL="0" algn="l" defTabSz="914400" rtl="0" fontAlgn="auto">
                        <a:lnSpc>
                          <a:spcPct val="120000"/>
                        </a:lnSpc>
                      </a:pPr>
                      <a:r>
                        <a:rPr lang="zh-CN" altLang="zh-CN" sz="1800" kern="1200">
                          <a:solidFill>
                            <a:schemeClr val="dk1"/>
                          </a:solidFill>
                          <a:effectLst/>
                          <a:latin typeface="+mn-lt"/>
                          <a:ea typeface="+mn-ea"/>
                          <a:cs typeface="+mn-cs"/>
                        </a:rPr>
                        <a:t>李清泉</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李德仁</a:t>
                      </a:r>
                      <a:r>
                        <a:rPr lang="zh-CN" altLang="en-US" sz="180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1998</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针对面模型、体模型、混合模型三大三维地质模型分别提出了三种不同的三维数据模型</a:t>
                      </a:r>
                    </a:p>
                  </a:txBody>
                  <a:tcPr/>
                </a:tc>
                <a:extLst>
                  <a:ext uri="{0D108BD9-81ED-4DB2-BD59-A6C34878D82A}">
                    <a16:rowId xmlns:a16="http://schemas.microsoft.com/office/drawing/2014/main" val="631007267"/>
                  </a:ext>
                </a:extLst>
              </a:tr>
              <a:tr h="42037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Sprague</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2006</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en-US" sz="1800" b="0" i="0" kern="1200">
                          <a:solidFill>
                            <a:schemeClr val="dk1"/>
                          </a:solidFill>
                          <a:effectLst/>
                          <a:latin typeface="+mn-lt"/>
                          <a:ea typeface="+mn-ea"/>
                          <a:cs typeface="+mn-cs"/>
                        </a:rPr>
                        <a:t>发表了关于利用计算机平台实现三维地质建模可视化的文章</a:t>
                      </a:r>
                      <a:endParaRPr lang="zh-CN" altLang="zh-CN" sz="1800" kern="1200">
                        <a:solidFill>
                          <a:schemeClr val="dk1"/>
                        </a:solidFill>
                        <a:effectLst/>
                        <a:latin typeface="+mn-lt"/>
                        <a:ea typeface="+mn-ea"/>
                        <a:cs typeface="+mn-cs"/>
                      </a:endParaRPr>
                    </a:p>
                  </a:txBody>
                  <a:tcPr/>
                </a:tc>
                <a:extLst>
                  <a:ext uri="{0D108BD9-81ED-4DB2-BD59-A6C34878D82A}">
                    <a16:rowId xmlns:a16="http://schemas.microsoft.com/office/drawing/2014/main" val="10003"/>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唐丙寅</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2015</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提出了一种基于非规则三角网（</a:t>
                      </a:r>
                      <a:r>
                        <a:rPr lang="en-US" altLang="zh-CN" sz="1800" kern="1200">
                          <a:solidFill>
                            <a:schemeClr val="dk1"/>
                          </a:solidFill>
                          <a:effectLst/>
                          <a:latin typeface="+mn-lt"/>
                          <a:ea typeface="+mn-ea"/>
                          <a:cs typeface="+mn-cs"/>
                        </a:rPr>
                        <a:t>TIN</a:t>
                      </a:r>
                      <a:r>
                        <a:rPr lang="zh-CN" altLang="zh-CN" sz="1800" kern="1200">
                          <a:solidFill>
                            <a:schemeClr val="dk1"/>
                          </a:solidFill>
                          <a:effectLst/>
                          <a:latin typeface="+mn-lt"/>
                          <a:ea typeface="+mn-ea"/>
                          <a:cs typeface="+mn-cs"/>
                        </a:rPr>
                        <a:t>）和角点网格（</a:t>
                      </a:r>
                      <a:r>
                        <a:rPr lang="en-US" altLang="zh-CN" sz="1800" kern="1200">
                          <a:solidFill>
                            <a:schemeClr val="dk1"/>
                          </a:solidFill>
                          <a:effectLst/>
                          <a:latin typeface="+mn-lt"/>
                          <a:ea typeface="+mn-ea"/>
                          <a:cs typeface="+mn-cs"/>
                        </a:rPr>
                        <a:t>CPG</a:t>
                      </a:r>
                      <a:r>
                        <a:rPr lang="zh-CN" altLang="zh-CN" sz="1800" kern="1200">
                          <a:solidFill>
                            <a:schemeClr val="dk1"/>
                          </a:solidFill>
                          <a:effectLst/>
                          <a:latin typeface="+mn-lt"/>
                          <a:ea typeface="+mn-ea"/>
                          <a:cs typeface="+mn-cs"/>
                        </a:rPr>
                        <a:t>）的混合空间数据模型</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7"/>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王丽芳</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刘肖莉</a:t>
                      </a:r>
                      <a:r>
                        <a:rPr lang="en-US" altLang="zh-CN" sz="1800" kern="1200">
                          <a:solidFill>
                            <a:schemeClr val="dk1"/>
                          </a:solidFill>
                          <a:effectLst/>
                          <a:latin typeface="+mn-lt"/>
                          <a:ea typeface="+mn-ea"/>
                          <a:cs typeface="+mn-cs"/>
                        </a:rPr>
                        <a:t>,</a:t>
                      </a:r>
                      <a:r>
                        <a:rPr lang="zh-CN" altLang="en-US" sz="1800" b="0" kern="1200">
                          <a:solidFill>
                            <a:schemeClr val="dk1"/>
                          </a:solidFill>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2024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400" kern="1200">
                          <a:solidFill>
                            <a:schemeClr val="dk1"/>
                          </a:solidFill>
                          <a:effectLst/>
                          <a:latin typeface="+mn-lt"/>
                          <a:ea typeface="+mn-ea"/>
                          <a:cs typeface="+mn-cs"/>
                        </a:rPr>
                        <a:t>采用了一种基于贝叶斯</a:t>
                      </a:r>
                      <a:r>
                        <a:rPr lang="en-US" altLang="zh-CN" sz="1400" kern="1200">
                          <a:solidFill>
                            <a:schemeClr val="dk1"/>
                          </a:solidFill>
                          <a:effectLst/>
                          <a:latin typeface="+mn-lt"/>
                          <a:ea typeface="+mn-ea"/>
                          <a:cs typeface="+mn-cs"/>
                        </a:rPr>
                        <a:t>-</a:t>
                      </a:r>
                      <a:r>
                        <a:rPr lang="zh-CN" altLang="zh-CN" sz="1400" kern="1200">
                          <a:solidFill>
                            <a:schemeClr val="dk1"/>
                          </a:solidFill>
                          <a:effectLst/>
                          <a:latin typeface="+mn-lt"/>
                          <a:ea typeface="+mn-ea"/>
                          <a:cs typeface="+mn-cs"/>
                        </a:rPr>
                        <a:t>马尔科夫链蒙特卡洛方法的三维地质模型概率性推断框架，在协同克里金</a:t>
                      </a:r>
                      <a:r>
                        <a:rPr lang="en-US" altLang="zh-CN" sz="1400" kern="1200">
                          <a:solidFill>
                            <a:schemeClr val="dk1"/>
                          </a:solidFill>
                          <a:effectLst/>
                          <a:latin typeface="+mn-lt"/>
                          <a:ea typeface="+mn-ea"/>
                          <a:cs typeface="+mn-cs"/>
                        </a:rPr>
                        <a:t>(Cokriging)</a:t>
                      </a:r>
                      <a:r>
                        <a:rPr lang="zh-CN" altLang="zh-CN" sz="1400" kern="1200">
                          <a:solidFill>
                            <a:schemeClr val="dk1"/>
                          </a:solidFill>
                          <a:effectLst/>
                          <a:latin typeface="+mn-lt"/>
                          <a:ea typeface="+mn-ea"/>
                          <a:cs typeface="+mn-cs"/>
                        </a:rPr>
                        <a:t>插值的三维地质隐式建模过程中，显式地考虑先验参数的不确定性，并将已有地质知识或地球物理勘探数据以似然函数的方式嵌入到推断框架中，来充分保证三维地质模型符合已有的地质知识</a:t>
                      </a:r>
                      <a:endParaRPr lang="zh-CN" altLang="en-US" sz="1400" b="0" kern="1200" dirty="0">
                        <a:solidFill>
                          <a:schemeClr val="dk1"/>
                        </a:solidFill>
                        <a:latin typeface="+mn-lt"/>
                        <a:ea typeface="+mn-ea"/>
                        <a:cs typeface="+mn-cs"/>
                      </a:endParaRPr>
                    </a:p>
                  </a:txBody>
                  <a:tcPr/>
                </a:tc>
                <a:extLst>
                  <a:ext uri="{0D108BD9-81ED-4DB2-BD59-A6C34878D82A}">
                    <a16:rowId xmlns:a16="http://schemas.microsoft.com/office/drawing/2014/main" val="100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pPr algn="l">
              <a:buClrTx/>
              <a:buSzTx/>
              <a:buFontTx/>
            </a:pPr>
            <a:r>
              <a:rPr lang="zh-CN" altLang="en-US" sz="2800" b="1" dirty="0">
                <a:solidFill>
                  <a:srgbClr val="9D0335"/>
                </a:solidFill>
                <a:sym typeface="+mn-ea"/>
              </a:rPr>
              <a:t>国内外研究现状</a:t>
            </a:r>
            <a:endParaRPr lang="zh-CN" altLang="en-US" sz="2800" b="1" dirty="0">
              <a:solidFill>
                <a:srgbClr val="9D0335"/>
              </a:solidFill>
            </a:endParaRPr>
          </a:p>
        </p:txBody>
      </p:sp>
      <p:sp>
        <p:nvSpPr>
          <p:cNvPr id="3" name="文本框 2"/>
          <p:cNvSpPr txBox="1"/>
          <p:nvPr/>
        </p:nvSpPr>
        <p:spPr>
          <a:xfrm>
            <a:off x="576580" y="929345"/>
            <a:ext cx="6094562" cy="830997"/>
          </a:xfrm>
          <a:prstGeom prst="rect">
            <a:avLst/>
          </a:prstGeom>
          <a:noFill/>
        </p:spPr>
        <p:txBody>
          <a:bodyPr wrap="square">
            <a:spAutoFit/>
          </a:bodyPr>
          <a:lstStyle/>
          <a:p>
            <a:r>
              <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三维可视化平台研究现状</a:t>
            </a:r>
          </a:p>
          <a:p>
            <a:endPar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7" name="表格 11"/>
          <p:cNvGraphicFramePr>
            <a:graphicFrameLocks noGrp="1"/>
          </p:cNvGraphicFramePr>
          <p:nvPr>
            <p:custDataLst>
              <p:tags r:id="rId1"/>
            </p:custDataLst>
            <p:extLst>
              <p:ext uri="{D42A27DB-BD31-4B8C-83A1-F6EECF244321}">
                <p14:modId xmlns:p14="http://schemas.microsoft.com/office/powerpoint/2010/main" val="873932622"/>
              </p:ext>
            </p:extLst>
          </p:nvPr>
        </p:nvGraphicFramePr>
        <p:xfrm>
          <a:off x="576580" y="1456337"/>
          <a:ext cx="10690134" cy="5252048"/>
        </p:xfrm>
        <a:graphic>
          <a:graphicData uri="http://schemas.openxmlformats.org/drawingml/2006/table">
            <a:tbl>
              <a:tblPr firstRow="1" bandRow="1">
                <a:tableStyleId>{5C22544A-7EE6-4342-B048-85BDC9FD1C3A}</a:tableStyleId>
              </a:tblPr>
              <a:tblGrid>
                <a:gridCol w="1927134">
                  <a:extLst>
                    <a:ext uri="{9D8B030D-6E8A-4147-A177-3AD203B41FA5}">
                      <a16:colId xmlns:a16="http://schemas.microsoft.com/office/drawing/2014/main" val="20000"/>
                    </a:ext>
                  </a:extLst>
                </a:gridCol>
                <a:gridCol w="751115">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49965">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Gemcom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1985</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Surpac Vision</a:t>
                      </a:r>
                      <a:r>
                        <a:rPr lang="zh-CN" altLang="zh-CN" sz="1800" kern="1200">
                          <a:solidFill>
                            <a:schemeClr val="dk1"/>
                          </a:solidFill>
                          <a:effectLst/>
                          <a:latin typeface="+mn-lt"/>
                          <a:ea typeface="+mn-ea"/>
                          <a:cs typeface="+mn-cs"/>
                        </a:rPr>
                        <a:t>面向数字矿山，集成了矿产资源预估、矿产采集计划、矿产采集生产的各个阶段功能，并为用户提供了使用简单、功能丰富的二次开发函数库</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355851191"/>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Will Schroeder</a:t>
                      </a:r>
                      <a:r>
                        <a:rPr lang="zh-CN" altLang="en-US" sz="1800" b="0" i="0" kern="1200">
                          <a:solidFill>
                            <a:schemeClr val="dk1"/>
                          </a:solidFill>
                          <a:effectLst/>
                          <a:latin typeface="+mn-lt"/>
                          <a:ea typeface="+mn-ea"/>
                          <a:cs typeface="+mn-cs"/>
                        </a:rPr>
                        <a:t>、</a:t>
                      </a:r>
                      <a:r>
                        <a:rPr lang="en-US" altLang="zh-CN" sz="1800" b="0" i="0" kern="1200">
                          <a:solidFill>
                            <a:schemeClr val="dk1"/>
                          </a:solidFill>
                          <a:effectLst/>
                          <a:latin typeface="+mn-lt"/>
                          <a:ea typeface="+mn-ea"/>
                          <a:cs typeface="+mn-cs"/>
                        </a:rPr>
                        <a:t>Ken Martin </a:t>
                      </a:r>
                      <a:r>
                        <a:rPr lang="zh-CN" altLang="en-US" sz="1800" b="0" i="0" kern="1200">
                          <a:solidFill>
                            <a:schemeClr val="dk1"/>
                          </a:solidFill>
                          <a:effectLst/>
                          <a:latin typeface="+mn-lt"/>
                          <a:ea typeface="+mn-ea"/>
                          <a:cs typeface="+mn-cs"/>
                        </a:rPr>
                        <a:t>和 </a:t>
                      </a:r>
                      <a:r>
                        <a:rPr lang="en-US" altLang="zh-CN" sz="1800" b="0" i="0" kern="1200">
                          <a:solidFill>
                            <a:schemeClr val="dk1"/>
                          </a:solidFill>
                          <a:effectLst/>
                          <a:latin typeface="+mn-lt"/>
                          <a:ea typeface="+mn-ea"/>
                          <a:cs typeface="+mn-cs"/>
                        </a:rPr>
                        <a:t>Bill Lorensen </a:t>
                      </a:r>
                      <a:r>
                        <a:rPr lang="zh-CN" altLang="en-US" sz="1800" b="0" i="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1993</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是一个开源的用于三维可视化的软件系统。它提供了丰富的功能和工具，用于处理和呈现各种类型的三维数据。</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在科学研究、工程领域和医学图像处理等方面都得到了广泛的应用。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604050">
                <a:tc>
                  <a:txBody>
                    <a:bodyPr/>
                    <a:lstStyle/>
                    <a:p>
                      <a:pPr marL="0" algn="l" defTabSz="914400" rtl="0" eaLnBrk="1" latinLnBrk="0" hangingPunct="1"/>
                      <a:r>
                        <a:rPr lang="zh-CN" altLang="en-US" sz="1800" b="0" i="0" kern="1200">
                          <a:solidFill>
                            <a:schemeClr val="dk1"/>
                          </a:solidFill>
                          <a:effectLst/>
                          <a:latin typeface="+mn-lt"/>
                          <a:ea typeface="+mn-ea"/>
                          <a:cs typeface="+mn-cs"/>
                        </a:rPr>
                        <a:t>北京超图</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MapGIS </a:t>
                      </a:r>
                      <a:r>
                        <a:rPr lang="zh-CN" altLang="en-US" sz="1800" b="0" i="0" kern="1200">
                          <a:solidFill>
                            <a:schemeClr val="dk1"/>
                          </a:solidFill>
                          <a:effectLst/>
                          <a:latin typeface="+mn-lt"/>
                          <a:ea typeface="+mn-ea"/>
                          <a:cs typeface="+mn-cs"/>
                        </a:rPr>
                        <a:t>集成了地图制图、数据管理、空间分析、三维可视化等功能，广泛应用于城市规划、土地利用、资源管理、环境保护等领域。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48376272"/>
                  </a:ext>
                </a:extLst>
              </a:tr>
              <a:tr h="862928">
                <a:tc>
                  <a:txBody>
                    <a:bodyPr/>
                    <a:lstStyle/>
                    <a:p>
                      <a:pPr marL="0" algn="l" defTabSz="914400" rtl="0" eaLnBrk="1" latinLnBrk="0" hangingPunct="1"/>
                      <a:r>
                        <a:rPr lang="zh-CN" altLang="en-US" sz="1800" b="0" i="0" kern="1200">
                          <a:solidFill>
                            <a:schemeClr val="dk1"/>
                          </a:solidFill>
                          <a:effectLst/>
                          <a:latin typeface="+mn-lt"/>
                          <a:ea typeface="+mn-ea"/>
                          <a:cs typeface="+mn-cs"/>
                        </a:rPr>
                        <a:t>中国科学院自动化研究所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2002</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Easy3D </a:t>
                      </a:r>
                      <a:r>
                        <a:rPr lang="zh-CN" altLang="en-US" sz="1800" b="0" i="0" kern="1200">
                          <a:solidFill>
                            <a:schemeClr val="dk1"/>
                          </a:solidFill>
                          <a:effectLst/>
                          <a:latin typeface="+mn-lt"/>
                          <a:ea typeface="+mn-ea"/>
                          <a:cs typeface="+mn-cs"/>
                        </a:rPr>
                        <a:t>是中国科学院自动化研究所开发的一款三维可视化平台。它提供了丰富的可视化功能和工具，支持多种数据格式，可以用于科学研究、工程设计等领域。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342891524"/>
                  </a:ext>
                </a:extLst>
              </a:tr>
              <a:tr h="281023">
                <a:tc>
                  <a:txBody>
                    <a:bodyPr/>
                    <a:lstStyle/>
                    <a:p>
                      <a:pPr marL="0" algn="l" defTabSz="914400" rtl="0" eaLnBrk="1" latinLnBrk="0" hangingPunct="1"/>
                      <a:r>
                        <a:rPr lang="zh-CN" altLang="en-US" sz="1800" b="0"/>
                        <a:t>北京龙软科技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zh-CN" altLang="en-US" sz="1800" b="0" i="0" kern="1200">
                          <a:solidFill>
                            <a:schemeClr val="dk1"/>
                          </a:solidFill>
                          <a:effectLst/>
                          <a:latin typeface="+mn-lt"/>
                          <a:ea typeface="+mn-ea"/>
                          <a:cs typeface="+mn-cs"/>
                        </a:rPr>
                        <a:t>基于</a:t>
                      </a:r>
                      <a:r>
                        <a:rPr lang="en-US" altLang="zh-CN" sz="1800" b="0" i="0" kern="1200">
                          <a:solidFill>
                            <a:schemeClr val="dk1"/>
                          </a:solidFill>
                          <a:effectLst/>
                          <a:latin typeface="+mn-lt"/>
                          <a:ea typeface="+mn-ea"/>
                          <a:cs typeface="+mn-cs"/>
                        </a:rPr>
                        <a:t>LongruanGIS3.0</a:t>
                      </a:r>
                      <a:r>
                        <a:rPr lang="zh-CN" altLang="en-US" sz="1800" b="0" i="0" kern="1200">
                          <a:solidFill>
                            <a:schemeClr val="dk1"/>
                          </a:solidFill>
                          <a:effectLst/>
                          <a:latin typeface="+mn-lt"/>
                          <a:ea typeface="+mn-ea"/>
                          <a:cs typeface="+mn-cs"/>
                        </a:rPr>
                        <a:t>的开发，推出了三维可视化与虚拟现实系统、采矿设计系统、调度管理系统、灾害预警系统等</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463728683"/>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Kitware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dk1"/>
                          </a:solidFill>
                          <a:latin typeface="+mn-lt"/>
                          <a:ea typeface="+mn-ea"/>
                          <a:cs typeface="+mn-cs"/>
                        </a:rPr>
                        <a:t>2011</a:t>
                      </a: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是基于 </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开发的开源数据分析和可视化平台。它提供了用于可视化大型数据集的高性能工具，并支持并行计算。</a:t>
                      </a:r>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在地质勘探、气象学、流体动力学等领域广泛应用。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rPr>
              <a:t>研究内容</a:t>
            </a:r>
          </a:p>
        </p:txBody>
      </p:sp>
      <p:sp>
        <p:nvSpPr>
          <p:cNvPr id="11" name="文本框 10"/>
          <p:cNvSpPr txBox="1"/>
          <p:nvPr/>
        </p:nvSpPr>
        <p:spPr>
          <a:xfrm>
            <a:off x="903605" y="1089337"/>
            <a:ext cx="10384790" cy="4984949"/>
          </a:xfrm>
          <a:prstGeom prst="rect">
            <a:avLst/>
          </a:prstGeom>
          <a:noFill/>
        </p:spPr>
        <p:txBody>
          <a:bodyPr wrap="square">
            <a:noAutofit/>
          </a:bodyPr>
          <a:lstStyle/>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对</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三维地质模型构建方法进行研究，并结合</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技术特点对地质模型网格化和可视化的数据结构进行设计，模型包括地层模型、断层模型、钻孔模型</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等。</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研究</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可视化技术</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探讨</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射线追踪、模型多维观察、巷道漫游等交互功能实现原理</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，为交互</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功能提供</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理论依据。</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设计系统架构</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和功能模块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开发</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三维</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地质模型</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可视化</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平台</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，对地层模型以及</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大量数据渲染性能进行优化；实现地层间距分布计算功能以及在三维场景中的交互</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功能。</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以</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某矿区的实际地质数据为案例，构建三维地质模型并进行可视化展示，分析该系统在地质勘探、矿山开采等领域的应用价值。</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技术路线</a:t>
            </a:r>
          </a:p>
        </p:txBody>
      </p:sp>
      <p:pic>
        <p:nvPicPr>
          <p:cNvPr id="3" name="图片 2" descr="图示&#10;&#10;AI 生成的内容可能不正确。">
            <a:extLst>
              <a:ext uri="{FF2B5EF4-FFF2-40B4-BE49-F238E27FC236}">
                <a16:creationId xmlns:a16="http://schemas.microsoft.com/office/drawing/2014/main" id="{4BAE1D73-0B85-219F-B82C-1F7D48BB31B5}"/>
              </a:ext>
            </a:extLst>
          </p:cNvPr>
          <p:cNvPicPr>
            <a:picLocks noChangeAspect="1"/>
          </p:cNvPicPr>
          <p:nvPr/>
        </p:nvPicPr>
        <p:blipFill>
          <a:blip r:embed="rId5"/>
          <a:stretch>
            <a:fillRect/>
          </a:stretch>
        </p:blipFill>
        <p:spPr>
          <a:xfrm>
            <a:off x="3102403" y="1209469"/>
            <a:ext cx="5916858" cy="5124656"/>
          </a:xfrm>
          <a:prstGeom prst="rect">
            <a:avLst/>
          </a:prstGeom>
        </p:spPr>
      </p:pic>
      <p:sp>
        <p:nvSpPr>
          <p:cNvPr id="7" name="矩形 6">
            <a:extLst>
              <a:ext uri="{FF2B5EF4-FFF2-40B4-BE49-F238E27FC236}">
                <a16:creationId xmlns:a16="http://schemas.microsoft.com/office/drawing/2014/main" id="{B78AFBFE-8749-A95D-9F6D-7C037198A722}"/>
              </a:ext>
            </a:extLst>
          </p:cNvPr>
          <p:cNvSpPr/>
          <p:nvPr/>
        </p:nvSpPr>
        <p:spPr>
          <a:xfrm>
            <a:off x="2606842" y="981135"/>
            <a:ext cx="6765758" cy="56196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1FC4F-CA87-9E7B-F858-43BF82B6830D}"/>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FB63E10D-3E12-3FA6-E6AB-55DB977C6015}"/>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FE471258-30CB-F64A-27A5-A74E26A9B9FF}"/>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9AF0C918-E486-A79B-7E45-6EA9421FCBD8}"/>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42F0D30B-AEC4-7B6C-778D-16DA35C0A1FF}"/>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C5E35105-9D62-6407-11C8-5CF3D5646804}"/>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A4058D76-78D8-5420-AA52-9834596F0ACA}"/>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BBE90E33-3B1C-2193-2D90-72780326BA6A}"/>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C3F3125A-053A-1789-7D5E-C34C0783E803}"/>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4524D08-3A5E-33E6-D484-1272E7639647}"/>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1ED86F2-079E-6829-4F1C-F615DF523CF5}"/>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86C8581-FCDD-C1D8-44CE-E4475BDC80D7}"/>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37CDA462-EE9D-6418-A2EF-B33BB6D05198}"/>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605666D3-820A-24B2-3B91-FE17177C3240}"/>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D1A6998B-8A7D-B196-463B-8A6000D6D438}"/>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F04E2D9D-731E-88A3-7D61-1A3A7DFF95A0}"/>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0FFFBDCE-E1CA-4997-C2FE-C4490013371A}"/>
                </a:ext>
              </a:extLst>
            </p:cNvPr>
            <p:cNvSpPr txBox="1"/>
            <p:nvPr/>
          </p:nvSpPr>
          <p:spPr>
            <a:xfrm>
              <a:off x="11290" y="3908"/>
              <a:ext cx="7564" cy="727"/>
            </a:xfrm>
            <a:prstGeom prst="rect">
              <a:avLst/>
            </a:prstGeom>
            <a:noFill/>
          </p:spPr>
          <p:txBody>
            <a:bodyPr wrap="square" rtlCol="0">
              <a:spAutoFit/>
            </a:bodyPr>
            <a:lstStyle/>
            <a:p>
              <a:r>
                <a:rPr lang="en-US" altLang="zh-CN" sz="2400" b="1">
                  <a:solidFill>
                    <a:srgbClr val="9B0000"/>
                  </a:solidFill>
                  <a:sym typeface="+mn-ea"/>
                </a:rPr>
                <a:t>02 </a:t>
              </a:r>
              <a:r>
                <a:rPr lang="zh-CN" altLang="en-US" sz="2400" b="1">
                  <a:solidFill>
                    <a:srgbClr val="9B0000"/>
                  </a:solidFill>
                </a:rPr>
                <a:t>三维地质模型构建</a:t>
              </a:r>
              <a:endParaRPr lang="zh-CN" altLang="en-US" sz="2400" b="1" dirty="0"/>
            </a:p>
          </p:txBody>
        </p:sp>
        <p:sp>
          <p:nvSpPr>
            <p:cNvPr id="8" name="文本框 7">
              <a:extLst>
                <a:ext uri="{FF2B5EF4-FFF2-40B4-BE49-F238E27FC236}">
                  <a16:creationId xmlns:a16="http://schemas.microsoft.com/office/drawing/2014/main" id="{66DC36BB-65F7-F57F-038E-A8DB188FF90C}"/>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a:t>
              </a:r>
              <a:endParaRPr lang="zh-CN" altLang="en-US" sz="2400" b="1" dirty="0"/>
            </a:p>
          </p:txBody>
        </p:sp>
      </p:grpSp>
      <p:sp>
        <p:nvSpPr>
          <p:cNvPr id="6" name="椭圆 5">
            <a:extLst>
              <a:ext uri="{FF2B5EF4-FFF2-40B4-BE49-F238E27FC236}">
                <a16:creationId xmlns:a16="http://schemas.microsoft.com/office/drawing/2014/main" id="{3EE69BD5-6669-3F4F-FB41-ED595442F071}"/>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7B0D774B-D504-FCFB-4DD2-B5137207CBB1}"/>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93176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三维地质模型构建</a:t>
            </a:r>
          </a:p>
        </p:txBody>
      </p:sp>
      <p:sp>
        <p:nvSpPr>
          <p:cNvPr id="3" name="文本框 2">
            <a:extLst>
              <a:ext uri="{FF2B5EF4-FFF2-40B4-BE49-F238E27FC236}">
                <a16:creationId xmlns:a16="http://schemas.microsoft.com/office/drawing/2014/main" id="{C00BE57A-6320-8005-E290-84F5745C5F28}"/>
              </a:ext>
            </a:extLst>
          </p:cNvPr>
          <p:cNvSpPr txBox="1"/>
          <p:nvPr/>
        </p:nvSpPr>
        <p:spPr>
          <a:xfrm>
            <a:off x="576580" y="950357"/>
            <a:ext cx="3807453" cy="400110"/>
          </a:xfrm>
          <a:prstGeom prst="rect">
            <a:avLst/>
          </a:prstGeom>
          <a:noFill/>
        </p:spPr>
        <p:txBody>
          <a:bodyPr wrap="none" rtlCol="0">
            <a:spAutoFit/>
          </a:bodyPr>
          <a:lstStyle/>
          <a:p>
            <a:r>
              <a:rPr lang="en-US" altLang="zh-CN" sz="1800" kern="0">
                <a:effectLst/>
                <a:latin typeface="宋体" panose="02010600030101010101" pitchFamily="2" charset="-122"/>
                <a:ea typeface="黑体" panose="02010609060101010101" pitchFamily="49" charset="-122"/>
                <a:cs typeface="宋体" panose="02010600030101010101" pitchFamily="2" charset="-122"/>
              </a:rPr>
              <a:t>1. </a:t>
            </a:r>
            <a:r>
              <a:rPr lang="zh-CN" altLang="zh-CN" sz="2000" kern="0">
                <a:effectLst/>
                <a:latin typeface="宋体" panose="02010600030101010101" pitchFamily="2" charset="-122"/>
                <a:ea typeface="黑体" panose="02010609060101010101" pitchFamily="49" charset="-122"/>
                <a:cs typeface="宋体" panose="02010600030101010101" pitchFamily="2" charset="-122"/>
              </a:rPr>
              <a:t>约束</a:t>
            </a:r>
            <a:r>
              <a:rPr lang="en-US" altLang="zh-CN" sz="2000" kern="0" dirty="0">
                <a:effectLst/>
                <a:latin typeface="宋体" panose="02010600030101010101" pitchFamily="2" charset="-122"/>
                <a:ea typeface="黑体" panose="02010609060101010101" pitchFamily="49" charset="-122"/>
                <a:cs typeface="宋体" panose="02010600030101010101" pitchFamily="2" charset="-122"/>
              </a:rPr>
              <a:t>Delaunay </a:t>
            </a:r>
            <a:r>
              <a:rPr lang="zh-CN" altLang="zh-CN" sz="2000" kern="0" dirty="0">
                <a:effectLst/>
                <a:latin typeface="宋体" panose="02010600030101010101" pitchFamily="2" charset="-122"/>
                <a:ea typeface="黑体" panose="02010609060101010101" pitchFamily="49" charset="-122"/>
                <a:cs typeface="宋体" panose="02010600030101010101" pitchFamily="2" charset="-122"/>
              </a:rPr>
              <a:t>三角剖分方法</a:t>
            </a:r>
            <a:r>
              <a:rPr lang="zh-CN" altLang="zh-CN" sz="2000" dirty="0">
                <a:effectLst/>
              </a:rPr>
              <a:t> </a:t>
            </a:r>
            <a:endParaRPr kumimoji="1" lang="zh-CN" altLang="en-US" sz="2000" dirty="0"/>
          </a:p>
        </p:txBody>
      </p:sp>
      <p:sp>
        <p:nvSpPr>
          <p:cNvPr id="8" name="文本框 7">
            <a:extLst>
              <a:ext uri="{FF2B5EF4-FFF2-40B4-BE49-F238E27FC236}">
                <a16:creationId xmlns:a16="http://schemas.microsoft.com/office/drawing/2014/main" id="{5B5A5A44-6B32-22F3-3FF3-CA3E1C3C1173}"/>
              </a:ext>
            </a:extLst>
          </p:cNvPr>
          <p:cNvSpPr txBox="1"/>
          <p:nvPr/>
        </p:nvSpPr>
        <p:spPr>
          <a:xfrm>
            <a:off x="774805" y="1547889"/>
            <a:ext cx="8232084" cy="2862322"/>
          </a:xfrm>
          <a:prstGeom prst="rect">
            <a:avLst/>
          </a:prstGeom>
          <a:noFill/>
        </p:spPr>
        <p:txBody>
          <a:bodyPr wrap="square">
            <a:spAutoFit/>
          </a:bodyPr>
          <a:lstStyle/>
          <a:p>
            <a:r>
              <a:rPr lang="zh-CN" altLang="en-US" dirty="0"/>
              <a:t>通常</a:t>
            </a:r>
            <a:r>
              <a:rPr lang="zh-CN" altLang="en-US"/>
              <a:t>的增量 </a:t>
            </a:r>
            <a:r>
              <a:rPr lang="en" altLang="zh-CN" dirty="0"/>
              <a:t>Delaunay </a:t>
            </a:r>
            <a:r>
              <a:rPr lang="zh-CN" altLang="en-US" dirty="0"/>
              <a:t>算法可分为以下 </a:t>
            </a:r>
            <a:r>
              <a:rPr lang="en-US" altLang="zh-CN" dirty="0"/>
              <a:t>4 </a:t>
            </a:r>
            <a:r>
              <a:rPr lang="zh-CN" altLang="en-US" dirty="0"/>
              <a:t>步： </a:t>
            </a:r>
            <a:endParaRPr lang="en-US" altLang="zh-CN" dirty="0"/>
          </a:p>
          <a:p>
            <a:endParaRPr lang="en-US" altLang="zh-CN"/>
          </a:p>
          <a:p>
            <a:endParaRPr lang="en-US" altLang="zh-CN" dirty="0"/>
          </a:p>
          <a:p>
            <a:pPr indent="360000"/>
            <a:r>
              <a:rPr lang="en-US" altLang="zh-CN" dirty="0"/>
              <a:t>1</a:t>
            </a:r>
            <a:r>
              <a:rPr lang="zh-CN" altLang="en-US" dirty="0"/>
              <a:t>）构造包含所有给定特征点集 </a:t>
            </a:r>
            <a:r>
              <a:rPr lang="en" altLang="zh-CN" dirty="0"/>
              <a:t>P </a:t>
            </a:r>
            <a:r>
              <a:rPr lang="zh-CN" altLang="en-US" dirty="0"/>
              <a:t>的</a:t>
            </a:r>
            <a:r>
              <a:rPr lang="zh-CN" altLang="en-US"/>
              <a:t>超三角形</a:t>
            </a:r>
            <a:endParaRPr lang="en-US" altLang="zh-CN"/>
          </a:p>
          <a:p>
            <a:pPr indent="360000"/>
            <a:endParaRPr lang="en-US" altLang="zh-CN"/>
          </a:p>
          <a:p>
            <a:pPr indent="360000"/>
            <a:r>
              <a:rPr lang="en-US" altLang="zh-CN"/>
              <a:t>2</a:t>
            </a:r>
            <a:r>
              <a:rPr lang="zh-CN" altLang="en-US"/>
              <a:t>）依次</a:t>
            </a:r>
            <a:r>
              <a:rPr lang="zh-CN" altLang="en-US" dirty="0"/>
              <a:t>插入点集 </a:t>
            </a:r>
            <a:r>
              <a:rPr lang="en" altLang="zh-CN" dirty="0"/>
              <a:t>P </a:t>
            </a:r>
            <a:r>
              <a:rPr lang="zh-CN" altLang="en-US" dirty="0"/>
              <a:t>中顶点 </a:t>
            </a:r>
            <a:r>
              <a:rPr lang="en" altLang="zh-CN"/>
              <a:t>V</a:t>
            </a:r>
            <a:r>
              <a:rPr lang="zh-CN" altLang="en"/>
              <a:t>，</a:t>
            </a:r>
            <a:r>
              <a:rPr lang="zh-CN" altLang="en-US"/>
              <a:t>定位顶点所在三角形</a:t>
            </a:r>
            <a:endParaRPr lang="en-US" altLang="zh-CN" dirty="0"/>
          </a:p>
          <a:p>
            <a:pPr indent="360000"/>
            <a:endParaRPr lang="en-US" altLang="zh-CN" dirty="0"/>
          </a:p>
          <a:p>
            <a:pPr indent="360000"/>
            <a:r>
              <a:rPr lang="en-US" altLang="zh-CN" dirty="0"/>
              <a:t>3</a:t>
            </a:r>
            <a:r>
              <a:rPr lang="zh-CN" altLang="en-US"/>
              <a:t>）</a:t>
            </a:r>
            <a:r>
              <a:rPr lang="zh-CN" altLang="en-US" dirty="0"/>
              <a:t>通过</a:t>
            </a:r>
            <a:r>
              <a:rPr lang="zh-CN" altLang="en-US"/>
              <a:t>边翻转方式</a:t>
            </a:r>
            <a:r>
              <a:rPr lang="zh-CN" altLang="en-US" dirty="0"/>
              <a:t>在</a:t>
            </a:r>
            <a:r>
              <a:rPr lang="zh-CN" altLang="en-US"/>
              <a:t>三角形网格中维护 </a:t>
            </a:r>
            <a:r>
              <a:rPr lang="en" altLang="zh-CN" dirty="0"/>
              <a:t>Delaunay </a:t>
            </a:r>
            <a:r>
              <a:rPr lang="zh-CN" altLang="en-US" dirty="0"/>
              <a:t>性质</a:t>
            </a:r>
            <a:endParaRPr lang="en-US" altLang="zh-CN" dirty="0"/>
          </a:p>
          <a:p>
            <a:pPr indent="360000"/>
            <a:endParaRPr lang="en-US" altLang="zh-CN" dirty="0"/>
          </a:p>
          <a:p>
            <a:pPr indent="360000"/>
            <a:r>
              <a:rPr lang="en-US" altLang="zh-CN"/>
              <a:t>4</a:t>
            </a:r>
            <a:r>
              <a:rPr lang="zh-CN" altLang="en-US"/>
              <a:t>）设置</a:t>
            </a:r>
            <a:r>
              <a:rPr lang="zh-CN" altLang="en-US" dirty="0"/>
              <a:t>的</a:t>
            </a:r>
            <a:r>
              <a:rPr lang="zh-CN" altLang="en-US"/>
              <a:t>约束条件，移除约束外</a:t>
            </a:r>
            <a:r>
              <a:rPr lang="zh-CN" altLang="en-US" dirty="0"/>
              <a:t>边界</a:t>
            </a:r>
            <a:r>
              <a:rPr lang="zh-CN" altLang="en-US"/>
              <a:t>外部和约束内</a:t>
            </a:r>
            <a:r>
              <a:rPr lang="zh-CN" altLang="en-US" dirty="0"/>
              <a:t>边界内部的三角形</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a0e48463-e7a1-4329-8475-edcc5965805f"/>
  <p:tag name="COMMONDATA" val="eyJjb3VudCI6OSwiaGRpZCI6IjI0Yzc2YzA0MWFkNjRjNTAwMjE0ZWMyOGRkYTVlNzhjIiwidXNlckNvdW50Ijox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01fe10ad-8c4e-4432-bf24-b2aec469947b}"/>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a586acdf-5c8e-4f5b-94d5-e0272a1abaf0}"/>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3325</TotalTime>
  <Words>2178</Words>
  <Application>Microsoft Office PowerPoint</Application>
  <PresentationFormat>宽屏</PresentationFormat>
  <Paragraphs>234</Paragraphs>
  <Slides>31</Slides>
  <Notes>31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等线</vt:lpstr>
      <vt:lpstr>等线 Light</vt:lpstr>
      <vt:lpstr>宋体</vt:lpstr>
      <vt:lpstr>幼圆</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北京大学毕业答辩论文开题报告PPT模板</dc:title>
  <dc:creator>QUESHUNAN</dc:creator>
  <cp:lastModifiedBy>jw k</cp:lastModifiedBy>
  <cp:revision>170</cp:revision>
  <cp:lastPrinted>2025-03-15T13:36:08Z</cp:lastPrinted>
  <dcterms:created xsi:type="dcterms:W3CDTF">1900-01-01T00:00:00Z</dcterms:created>
  <dcterms:modified xsi:type="dcterms:W3CDTF">2025-03-18T09:25:17Z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KSOTemplateUUID">
    <vt:lpwstr>v1.0_mb_bYSo8QTYScMNgcufMCuklQ==</vt:lpwstr>
  </property>
  <property fmtid="{D5CDD505-2E9C-101B-9397-08002B2CF9AE}" pid="4" name="ICV">
    <vt:lpwstr>74400B67E7FC4E2C8B0D2648C66A2DE9</vt:lpwstr>
  </property>
</Properties>
</file>